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77" r:id="rId6"/>
    <p:sldId id="279" r:id="rId7"/>
    <p:sldId id="278" r:id="rId8"/>
    <p:sldId id="280" r:id="rId9"/>
    <p:sldId id="281" r:id="rId10"/>
    <p:sldId id="282" r:id="rId11"/>
    <p:sldId id="285" r:id="rId12"/>
    <p:sldId id="286" r:id="rId13"/>
    <p:sldId id="287" r:id="rId14"/>
    <p:sldId id="283" r:id="rId15"/>
    <p:sldId id="284" r:id="rId16"/>
    <p:sldId id="288" r:id="rId17"/>
    <p:sldId id="289" r:id="rId18"/>
    <p:sldId id="290" r:id="rId19"/>
    <p:sldId id="29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98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C026C9-4C52-4B60-A858-A50E4BE56D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60113-35DB-4BB4-9269-631D6FEB5E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0D272-305C-421E-A9EF-95D63D599B42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0E5BB-A291-4B94-8433-B9D3F16854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57D678-038E-42A6-961E-EAB034DB47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E7DFA-63CC-4ED7-B30E-ACF88B4B8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91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16E63-7886-43BC-8DD4-4F14C3DD7360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C5307-140F-447F-BCBA-BB92E3A290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5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29094F-44ED-46E6-A51E-52761DD3C8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4907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8C5307-140F-447F-BCBA-BB92E3A2906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637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8C5307-140F-447F-BCBA-BB92E3A2906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334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8C5307-140F-447F-BCBA-BB92E3A2906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24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4FD2957-8595-499F-896A-E9A0888D0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44A184-010C-483F-8B5A-3D1E7E6EF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81153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82A2E2-E6DD-4321-B03A-F6C071C1B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4" y="753034"/>
            <a:ext cx="6815446" cy="3887390"/>
          </a:xfrm>
        </p:spPr>
        <p:txBody>
          <a:bodyPr anchor="t">
            <a:normAutofit/>
          </a:bodyPr>
          <a:lstStyle>
            <a:lvl1pPr>
              <a:defRPr sz="8500" spc="-2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21B6D9B-E3FB-48D2-A477-5B73E2216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4640424"/>
            <a:ext cx="6437555" cy="1303176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38823550-6B12-4BFD-9C91-668B623E353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13533" y="0"/>
            <a:ext cx="4082983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370622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5F516FD-E4AF-4BA2-902A-DA4674655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F0F480-E13D-4322-ADF4-56769DC5AF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9680" y="190500"/>
            <a:ext cx="10036292" cy="773776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7F0BA818-CA3B-46FD-9A79-7BDC1D9CA7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9243" y="1764139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4EAD007E-B9BB-4C9F-BDC8-127A77F0F9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09243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9ECBA1DE-781A-4AA7-86CA-0EBE52A9B4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7467" y="1764031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53A9CA10-3BBC-41E7-A34E-C6CCFEC8205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7467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F3D4E9-1171-434D-AA71-EA27F72E0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A29A0D-15CB-4460-9435-7E7D6453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B6F95C2-7834-44D3-B93B-79D944E1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36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E97352E-C52D-43BE-BCE2-2D71FE035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2051A8D-592F-40C1-A65D-E1F17B07C9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9600" y="183988"/>
            <a:ext cx="9406372" cy="803380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30">
            <a:extLst>
              <a:ext uri="{FF2B5EF4-FFF2-40B4-BE49-F238E27FC236}">
                <a16:creationId xmlns:a16="http://schemas.microsoft.com/office/drawing/2014/main" id="{CF4C4703-C9D4-483C-8E41-17BB7193D0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1300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7393281D-B77A-4BB8-A3E2-49E0F1259DA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11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6B205DED-723B-48E3-AE9F-556696225C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2317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77D63D24-8466-44F3-898F-5CBC42C768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32317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30">
            <a:extLst>
              <a:ext uri="{FF2B5EF4-FFF2-40B4-BE49-F238E27FC236}">
                <a16:creationId xmlns:a16="http://schemas.microsoft.com/office/drawing/2014/main" id="{F600D1D1-B6A8-4A4E-BC6A-897FE089CB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25393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205F643-67E9-4E41-A65F-163C816090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253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0EF04CC-F1B1-495C-BA2F-F28A5D97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57B66A6-EBC5-4A75-B938-7148B7A126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3DD707-C769-4868-9B2F-1BF7ABBC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9807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B926107-51B9-44DD-8581-AA5E8B601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698" y="484494"/>
            <a:ext cx="5800867" cy="1569493"/>
          </a:xfrm>
        </p:spPr>
        <p:txBody>
          <a:bodyPr anchor="b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D144A4B-34B7-47EC-888B-0D2076006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2" y="2156346"/>
            <a:ext cx="5800866" cy="3963937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6A9B852-DA3F-4566-BDEB-F1F69334E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3877423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17" name="Picture Placeholder 12">
            <a:extLst>
              <a:ext uri="{FF2B5EF4-FFF2-40B4-BE49-F238E27FC236}">
                <a16:creationId xmlns:a16="http://schemas.microsoft.com/office/drawing/2014/main" id="{116EBB24-A127-412B-99DB-A7FBCA68A2F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0838" y="665163"/>
            <a:ext cx="2214562" cy="251301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8" name="Picture Placeholder 12">
            <a:extLst>
              <a:ext uri="{FF2B5EF4-FFF2-40B4-BE49-F238E27FC236}">
                <a16:creationId xmlns:a16="http://schemas.microsoft.com/office/drawing/2014/main" id="{63CCB0A6-D7F6-4C78-B6C0-A045E3B25B0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329737" y="665579"/>
            <a:ext cx="2214562" cy="251301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9" name="Picture Placeholder 12">
            <a:extLst>
              <a:ext uri="{FF2B5EF4-FFF2-40B4-BE49-F238E27FC236}">
                <a16:creationId xmlns:a16="http://schemas.microsoft.com/office/drawing/2014/main" id="{F3038A14-3DB7-4BDC-A247-674224BFB8B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700854" y="3607271"/>
            <a:ext cx="2214562" cy="251301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0" name="Picture Placeholder 12">
            <a:extLst>
              <a:ext uri="{FF2B5EF4-FFF2-40B4-BE49-F238E27FC236}">
                <a16:creationId xmlns:a16="http://schemas.microsoft.com/office/drawing/2014/main" id="{59BCC1BB-4299-409F-9215-B3A4ECAB523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324845" y="3607271"/>
            <a:ext cx="2214562" cy="251301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FB415D6-2F2D-46E2-94AF-1F3BE10F35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EC8DC3B-1AAD-429C-A1EA-FAEE9D884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9F39FF-F5CB-4ACA-9B46-4CCF89ECA75F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0162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52F41C-45C5-4E09-A91A-8F4AE80B0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33900"/>
            <a:ext cx="9144000" cy="23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DA9EBEF3-E8A8-4C5C-B6D9-B322242DC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7001" y="4947313"/>
            <a:ext cx="7700617" cy="1409037"/>
          </a:xfrm>
        </p:spPr>
        <p:txBody>
          <a:bodyPr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z="5400"/>
              <a:t>Click to edit Master title style</a:t>
            </a:r>
            <a:endParaRPr lang="en-US" sz="5400" dirty="0"/>
          </a:p>
        </p:txBody>
      </p:sp>
      <p:sp>
        <p:nvSpPr>
          <p:cNvPr id="11" name="Subtitle 7">
            <a:extLst>
              <a:ext uri="{FF2B5EF4-FFF2-40B4-BE49-F238E27FC236}">
                <a16:creationId xmlns:a16="http://schemas.microsoft.com/office/drawing/2014/main" id="{6A90C83B-4674-4CF1-9CD4-78C3B7CDC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6252" y="386989"/>
            <a:ext cx="2443495" cy="3758334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>
                <a:solidFill>
                  <a:schemeClr val="accent1"/>
                </a:solidFill>
              </a:rPr>
              <a:t>Click to edit Master subtitle style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9" name="Picture Placeholder 17">
            <a:extLst>
              <a:ext uri="{FF2B5EF4-FFF2-40B4-BE49-F238E27FC236}">
                <a16:creationId xmlns:a16="http://schemas.microsoft.com/office/drawing/2014/main" id="{1894E094-44B9-4024-A43A-438DEB225DB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53231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BCFB5F5-AD25-4F9C-8AE7-E0E891F1A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919568B3-FE67-4E6E-BA92-FEF29CBFE1B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144000" y="4532313"/>
            <a:ext cx="3048000" cy="2325687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D87D4A75-1737-4D5B-A386-9FE32DFB5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B52AA41-FD0C-42C6-BD04-9E5B55A48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244D815C-8BF3-4ECF-A945-A2A7C2983A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67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4716EF3-1422-48C0-BC49-14FAC3550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2AAFDE-CB45-46CA-8961-8133FCA5F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07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209C30D-AB58-482B-B553-F71367094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264" y="776941"/>
            <a:ext cx="3209008" cy="5166659"/>
          </a:xfrm>
        </p:spPr>
        <p:txBody>
          <a:bodyPr anchor="b"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946F5EF-2C45-4A87-A1DD-BD2A6FB91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37490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B1A8891C-A2D4-4238-ABCE-62AB3A9121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76700" y="0"/>
            <a:ext cx="4038600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7B51DFB6-C977-4551-BE38-57688D7FF0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115300" y="0"/>
            <a:ext cx="4076701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DFCFAED4-0A56-424D-BF74-4051B0BDA9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4100" y="3841750"/>
            <a:ext cx="6599238" cy="229608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188F17E-DD3B-4CCC-957F-5A691448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A0235C7-971D-4E52-B991-EFA44A9A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4D815C-8BF3-4ECF-A945-A2A7C2983AF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367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3698AF-A86A-4D69-8272-76C9C191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9E2DC86-4009-449C-8F4E-779A8C76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45" y="365124"/>
            <a:ext cx="9523655" cy="1501327"/>
          </a:xfrm>
        </p:spPr>
        <p:txBody>
          <a:bodyPr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671630E1-6506-4E93-BB6A-0604E0D0493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2286000"/>
            <a:ext cx="5067300" cy="4572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BAB65B-02AF-4992-85D0-8E98AB1B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E115BC-4A4C-4385-82D5-106D1FAC3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9887" y="2899186"/>
            <a:ext cx="5610113" cy="3284359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D3EB2B-80EF-4DC6-B2B6-F4B56844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DC3E33A-8A0A-4767-A4D9-CD895637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6D940D-6D44-4DF9-9322-B4B11F7EDCD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993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6EB31F-C5DF-49FF-8DEA-86AC0C1860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7086599" cy="453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CFE912F-46EC-49B0-9C9A-DE9CBDF9F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5" y="753035"/>
            <a:ext cx="5945393" cy="2366683"/>
          </a:xfrm>
        </p:spPr>
        <p:txBody>
          <a:bodyPr>
            <a:normAutofit/>
          </a:bodyPr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sz="6000"/>
              <a:t>Click to edit Master title style</a:t>
            </a:r>
            <a:endParaRPr lang="en-US" sz="60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BF32D81-1E24-45B8-A09D-EEAD404D8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3075868"/>
            <a:ext cx="5945393" cy="110833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F9C7900-0694-4FDF-B29C-24016C0B9C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4533900"/>
            <a:ext cx="7086598" cy="232410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2F1BABA-5C8C-4693-BD5A-974A17112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D71BA6F2-2182-4910-8DA6-71E5AB27458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086600" y="0"/>
            <a:ext cx="5105400" cy="45339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83DCD7D2-7B94-48E9-9DCA-E72E1BCE437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086598" y="4533900"/>
            <a:ext cx="5105402" cy="23241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4253B29-520A-4014-A821-4F52F57C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6B60DEE-1456-46C0-A3E5-4CAF3E12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722F022-211C-4882-844C-086FEA6806AA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840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4F4DD58-525D-4728-A769-9F38711D5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1F862FE-7A72-432B-9888-FB389D35BD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8" y="875030"/>
            <a:ext cx="2384425" cy="506857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256B58A-EC2F-48AB-BF2D-AB678AF0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33DA1-34CB-434E-99AF-EA31D28A194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302000" y="876300"/>
            <a:ext cx="8607425" cy="474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B48D9BB-04DF-4542-8DF6-C4C78753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22742E1-6009-4FFB-A391-37B987F5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21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3FEABB-56CC-491D-830B-02C0466DA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F3EF5A-453C-4D68-BA86-2FB1DE61C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7" y="996950"/>
            <a:ext cx="2384425" cy="494665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21BA0-41E1-404D-9063-DF281D18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1CEA4-8F84-4893-8A45-28DB0AE2068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2650" y="996950"/>
            <a:ext cx="8367713" cy="45450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99D2EA6-8453-4240-88D1-460E269D88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2DD4984-9B40-488F-B903-2E0419551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75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AD3C5B21-C400-4C50-8684-59543CDC43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2" y="0"/>
            <a:ext cx="12192000" cy="6858000"/>
          </a:xfr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F81B040C-8943-4433-BFE9-AFB1F7C9E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7636" y="-2"/>
            <a:ext cx="11014364" cy="4100947"/>
          </a:xfrm>
          <a:gradFill>
            <a:gsLst>
              <a:gs pos="77000">
                <a:srgbClr val="000000">
                  <a:alpha val="30000"/>
                </a:srgbClr>
              </a:gs>
              <a:gs pos="38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2000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rIns="731520">
            <a:normAutofit/>
          </a:bodyPr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741A6711-44B3-4723-90E5-802B2DBD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1963" y="4089656"/>
            <a:ext cx="8950035" cy="2796566"/>
          </a:xfrm>
          <a:gradFill>
            <a:gsLst>
              <a:gs pos="77000">
                <a:srgbClr val="000000">
                  <a:alpha val="30000"/>
                </a:srgbClr>
              </a:gs>
              <a:gs pos="33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tIns="640080" rIns="731520" anchor="t">
            <a:normAutofit/>
          </a:bodyPr>
          <a:lstStyle>
            <a:lvl1pPr marL="0" indent="0" algn="r">
              <a:buNone/>
              <a:defRPr sz="2800" b="1" baseline="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subtitle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79A2161-66FE-4C11-AD83-5824307CB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91399727-F37D-4748-90E8-B5B6F5312F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B9DE4FD1-0950-4A6A-8167-F0E9C622D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D6D940D-6D44-4DF9-9322-B4B11F7EDCD0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704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A42DEE-636F-4A79-B56A-5AF989E1F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75C9195-04C9-4D9A-B613-44A5F5900D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2983" y="194783"/>
            <a:ext cx="9421177" cy="769493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5A662A-E279-494E-8389-ADC6E870E38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31863" y="1695450"/>
            <a:ext cx="10328275" cy="4314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420B3F9-9DEF-4500-91D7-25F0B5E9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E504E9-EAD2-4BE5-9736-CED43FF245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EB613-AF5E-423F-A78B-94F856BF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199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F922A0-5527-4314-A2EA-E5CF34EF9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6EC4CB6-956E-48EB-86AC-B40D89D742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0759" y="194783"/>
            <a:ext cx="10022841" cy="760892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3FA4250-BD33-40AE-934A-A473029C5CA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46112" y="1560513"/>
            <a:ext cx="10899776" cy="43418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71E7CA1-3FAA-4961-8BAC-93AB2EF6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0CC547-8B7E-4C4B-9B2A-04BD498A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4245B-9DC4-457D-AB68-8E3BBB85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090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E30A8-0D9C-47BB-8249-8A2EEEFC7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365124"/>
            <a:ext cx="10552176" cy="1499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93687-61FE-460F-A66F-4DF17994F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9224" y="1984248"/>
            <a:ext cx="10552176" cy="4197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E1FFB-7673-4E75-9B5C-5572E2B06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13448" y="6355080"/>
            <a:ext cx="4352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4B9AF-F93C-43E8-8E68-3B700825C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168" y="6356350"/>
            <a:ext cx="4837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z="1050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739F7-0AE5-4677-8957-9961D67C1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5992" y="6356350"/>
            <a:ext cx="630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0D4885A8-DDA8-4FCF-AB25-DA8F78EC75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4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  <p:sldLayoutId id="2147483685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 spc="-2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8D150CF-F888-48EA-89E8-311ED5E91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4" y="753034"/>
            <a:ext cx="6815446" cy="388739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6BBE0348-1527-4055-BA8A-E27542227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4640424"/>
            <a:ext cx="6437555" cy="1303176"/>
          </a:xfrm>
        </p:spPr>
        <p:txBody>
          <a:bodyPr/>
          <a:lstStyle/>
          <a:p>
            <a:r>
              <a:rPr lang="en-US" dirty="0"/>
              <a:t>Presenter name</a:t>
            </a:r>
          </a:p>
        </p:txBody>
      </p:sp>
      <p:pic>
        <p:nvPicPr>
          <p:cNvPr id="5" name="Picture Placeholder 4" descr="A picture containing mountain, sky, outdoor, nature, sunrise ">
            <a:extLst>
              <a:ext uri="{FF2B5EF4-FFF2-40B4-BE49-F238E27FC236}">
                <a16:creationId xmlns:a16="http://schemas.microsoft.com/office/drawing/2014/main" id="{A33E67C0-6C95-48DB-97CC-8CE8D36C05F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13533" y="0"/>
            <a:ext cx="4082983" cy="6858000"/>
          </a:xfrm>
        </p:spPr>
      </p:pic>
    </p:spTree>
    <p:extLst>
      <p:ext uri="{BB962C8B-B14F-4D97-AF65-F5344CB8AC3E}">
        <p14:creationId xmlns:p14="http://schemas.microsoft.com/office/powerpoint/2010/main" val="2720718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0A209-9B48-BF48-3531-96691AB68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 PROJECT - Continued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C96111-711D-4376-44C1-3E93CA11A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466722-B83D-CCD9-4062-CB6A379E6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843" y="2899186"/>
            <a:ext cx="11109158" cy="328435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Defined purpose and goal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Identify one or more learning outcomes (There are 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Minimum of one month in length from beginning to end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Minimum of 20 hours in length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Must be written out and </a:t>
            </a:r>
            <a:r>
              <a:rPr lang="en-US" b="1" u="sng" dirty="0"/>
              <a:t>presented </a:t>
            </a:r>
            <a:r>
              <a:rPr lang="en-US" dirty="0"/>
              <a:t>(in a classroom, on their social media account (not tik-</a:t>
            </a:r>
            <a:r>
              <a:rPr lang="en-US" dirty="0" err="1"/>
              <a:t>tok</a:t>
            </a:r>
            <a:r>
              <a:rPr lang="en-US" dirty="0"/>
              <a:t>), or a recording of a live performance  </a:t>
            </a:r>
            <a:endParaRPr lang="en-US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u="sng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4577D55-6CEB-904C-6732-3F142D1EB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20XX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B870AC-7B0C-29D5-2AEA-93CCF6455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6D940D-6D44-4DF9-9322-B4B11F7EDCD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5800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D73B0-414C-4885-5BB5-1F6ACD6BC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 PROJECT STEPS (IPARD)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218A5D-C2BE-DD43-12BC-58F280472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0F19E3-A08D-CEF1-644E-C418DC6B6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169" y="2899186"/>
            <a:ext cx="11228832" cy="3284359"/>
          </a:xfrm>
        </p:spPr>
        <p:txBody>
          <a:bodyPr>
            <a:no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I</a:t>
            </a:r>
            <a:r>
              <a:rPr lang="en-US" b="1" dirty="0">
                <a:latin typeface="Comic Sans MS" panose="030F0702030302020204" pitchFamily="66" charset="0"/>
              </a:rPr>
              <a:t>nvestigation</a:t>
            </a:r>
            <a:r>
              <a:rPr lang="en-US" dirty="0">
                <a:latin typeface="Comic Sans MS" panose="030F0702030302020204" pitchFamily="66" charset="0"/>
              </a:rPr>
              <a:t> - needs, interests, skills and areas of personal growth</a:t>
            </a:r>
          </a:p>
          <a:p>
            <a:r>
              <a:rPr lang="en-US" b="1" u="sng" dirty="0">
                <a:latin typeface="Comic Sans MS" panose="030F0702030302020204" pitchFamily="66" charset="0"/>
              </a:rPr>
              <a:t>P</a:t>
            </a:r>
            <a:r>
              <a:rPr lang="en-US" b="1" dirty="0">
                <a:latin typeface="Comic Sans MS" panose="030F0702030302020204" pitchFamily="66" charset="0"/>
              </a:rPr>
              <a:t>reparation</a:t>
            </a:r>
            <a:r>
              <a:rPr lang="en-US" dirty="0">
                <a:latin typeface="Comic Sans MS" panose="030F0702030302020204" pitchFamily="66" charset="0"/>
              </a:rPr>
              <a:t> - clarifying roles and plans of action</a:t>
            </a:r>
          </a:p>
          <a:p>
            <a:r>
              <a:rPr lang="en-US" b="1" u="sng" dirty="0">
                <a:latin typeface="Comic Sans MS" panose="030F0702030302020204" pitchFamily="66" charset="0"/>
              </a:rPr>
              <a:t>A</a:t>
            </a:r>
            <a:r>
              <a:rPr lang="en-US" b="1" dirty="0">
                <a:latin typeface="Comic Sans MS" panose="030F0702030302020204" pitchFamily="66" charset="0"/>
              </a:rPr>
              <a:t>ction</a:t>
            </a:r>
            <a:r>
              <a:rPr lang="en-US" dirty="0">
                <a:latin typeface="Comic Sans MS" panose="030F0702030302020204" pitchFamily="66" charset="0"/>
              </a:rPr>
              <a:t> - plan idea into a project</a:t>
            </a:r>
          </a:p>
          <a:p>
            <a:r>
              <a:rPr lang="en-US" b="1" u="sng" dirty="0">
                <a:latin typeface="Comic Sans MS" panose="030F0702030302020204" pitchFamily="66" charset="0"/>
              </a:rPr>
              <a:t>R</a:t>
            </a:r>
            <a:r>
              <a:rPr lang="en-US" b="1" dirty="0">
                <a:latin typeface="Comic Sans MS" panose="030F0702030302020204" pitchFamily="66" charset="0"/>
              </a:rPr>
              <a:t>eflection</a:t>
            </a:r>
            <a:r>
              <a:rPr lang="en-US" dirty="0">
                <a:latin typeface="Comic Sans MS" panose="030F0702030302020204" pitchFamily="66" charset="0"/>
              </a:rPr>
              <a:t> - describe what happened, feelings, ideas, raising questions</a:t>
            </a:r>
          </a:p>
          <a:p>
            <a:r>
              <a:rPr lang="en-US" b="1" u="sng" dirty="0">
                <a:latin typeface="Comic Sans MS" panose="030F0702030302020204" pitchFamily="66" charset="0"/>
              </a:rPr>
              <a:t>D</a:t>
            </a:r>
            <a:r>
              <a:rPr lang="en-US" b="1" dirty="0">
                <a:latin typeface="Comic Sans MS" panose="030F0702030302020204" pitchFamily="66" charset="0"/>
              </a:rPr>
              <a:t>emonstration</a:t>
            </a:r>
            <a:r>
              <a:rPr lang="en-US" dirty="0">
                <a:latin typeface="Comic Sans MS" panose="030F0702030302020204" pitchFamily="66" charset="0"/>
              </a:rPr>
              <a:t> – implementation of the project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F745FB-CA1F-6739-E817-49C2F6B20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20XX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7A4139-0056-D9EC-3D2F-D7A06F26D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6D940D-6D44-4DF9-9322-B4B11F7EDCD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3029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AB930-80C8-9171-0A04-59E389DD1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 – Required for all CAS entries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7B75D2-A03E-BB21-C6E8-EC7FE992D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049CA4-1D6A-8D1F-C4F3-1EE2B9228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18611"/>
            <a:ext cx="12192000" cy="420159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7030A0"/>
                </a:solidFill>
              </a:rPr>
              <a:t>Reflection is the vehicle to personal growth in a CAS experience.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7030A0"/>
                </a:solidFill>
              </a:rPr>
              <a:t>It must be meaningful, honest, personal and create self-awareness through feelings and thoughts.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7030A0"/>
                </a:solidFill>
              </a:rPr>
              <a:t>This can be completed through different forms of expression - either by journaling in Managebac, taking photographs of activities and reflection through writing, or creating a short video that summarizes the CAS experience.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88352C-8639-6182-BE77-6D9320AAB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20XX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319C27-C5B5-98BF-23A8-95AAA61BF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6D940D-6D44-4DF9-9322-B4B11F7EDCD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2669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E274-DB4A-8156-C2D2-90A4008F1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642" y="365124"/>
            <a:ext cx="12087695" cy="150132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CAS Requirements / Recommendations  by grade level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9D8BB-7299-42CA-BFC3-13FADF6C78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286000"/>
            <a:ext cx="1652337" cy="457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F70521-6221-DFFB-6DD6-7F592C530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F72E3B93-CEB4-CD68-251E-63AB552F7E3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43505" y="2552915"/>
          <a:ext cx="10148495" cy="4329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9699">
                  <a:extLst>
                    <a:ext uri="{9D8B030D-6E8A-4147-A177-3AD203B41FA5}">
                      <a16:colId xmlns:a16="http://schemas.microsoft.com/office/drawing/2014/main" val="66167011"/>
                    </a:ext>
                  </a:extLst>
                </a:gridCol>
                <a:gridCol w="2029699">
                  <a:extLst>
                    <a:ext uri="{9D8B030D-6E8A-4147-A177-3AD203B41FA5}">
                      <a16:colId xmlns:a16="http://schemas.microsoft.com/office/drawing/2014/main" val="3409938157"/>
                    </a:ext>
                  </a:extLst>
                </a:gridCol>
                <a:gridCol w="2029699">
                  <a:extLst>
                    <a:ext uri="{9D8B030D-6E8A-4147-A177-3AD203B41FA5}">
                      <a16:colId xmlns:a16="http://schemas.microsoft.com/office/drawing/2014/main" val="4277553013"/>
                    </a:ext>
                  </a:extLst>
                </a:gridCol>
                <a:gridCol w="2029699">
                  <a:extLst>
                    <a:ext uri="{9D8B030D-6E8A-4147-A177-3AD203B41FA5}">
                      <a16:colId xmlns:a16="http://schemas.microsoft.com/office/drawing/2014/main" val="3711651236"/>
                    </a:ext>
                  </a:extLst>
                </a:gridCol>
                <a:gridCol w="2029699">
                  <a:extLst>
                    <a:ext uri="{9D8B030D-6E8A-4147-A177-3AD203B41FA5}">
                      <a16:colId xmlns:a16="http://schemas.microsoft.com/office/drawing/2014/main" val="2620591174"/>
                    </a:ext>
                  </a:extLst>
                </a:gridCol>
              </a:tblGrid>
              <a:tr h="585579">
                <a:tc>
                  <a:txBody>
                    <a:bodyPr/>
                    <a:lstStyle/>
                    <a:p>
                      <a:r>
                        <a:rPr lang="en-US" dirty="0"/>
                        <a:t>GRADE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CREATIVITY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 PROJECT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962809"/>
                  </a:ext>
                </a:extLst>
              </a:tr>
              <a:tr h="68987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FRESHMEN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REQIRED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828587"/>
                  </a:ext>
                </a:extLst>
              </a:tr>
              <a:tr h="585579">
                <a:tc>
                  <a:txBody>
                    <a:bodyPr/>
                    <a:lstStyle/>
                    <a:p>
                      <a:r>
                        <a:rPr lang="en-US" dirty="0"/>
                        <a:t>SOPHOMORES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REQUIRED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843493"/>
                  </a:ext>
                </a:extLst>
              </a:tr>
              <a:tr h="613138">
                <a:tc>
                  <a:txBody>
                    <a:bodyPr/>
                    <a:lstStyle/>
                    <a:p>
                      <a:r>
                        <a:rPr lang="en-US" dirty="0"/>
                        <a:t>JUNIORS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RECOMMEND THEY START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883370"/>
                  </a:ext>
                </a:extLst>
              </a:tr>
              <a:tr h="1138685">
                <a:tc>
                  <a:txBody>
                    <a:bodyPr/>
                    <a:lstStyle/>
                    <a:p>
                      <a:r>
                        <a:rPr lang="en-US" dirty="0"/>
                        <a:t>SENIORS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MUST COMPLETE 20 HRS BY APRIL 1,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535216"/>
                  </a:ext>
                </a:extLst>
              </a:tr>
              <a:tr h="585579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 HRS – included in and NOT an addition to the requirements listed here.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279766"/>
                  </a:ext>
                </a:extLst>
              </a:tr>
            </a:tbl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A65DE0-5F0A-4EAA-222E-323847010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`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F34738-7684-09BA-C043-3B43F4232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A20C79-6ED7-1B38-B122-E94D8FAA7DDC}"/>
              </a:ext>
            </a:extLst>
          </p:cNvPr>
          <p:cNvSpPr txBox="1"/>
          <p:nvPr/>
        </p:nvSpPr>
        <p:spPr>
          <a:xfrm>
            <a:off x="1652337" y="7482181"/>
            <a:ext cx="12087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These are slightly different requirements from before.  This will be shared with the students.  </a:t>
            </a:r>
          </a:p>
        </p:txBody>
      </p:sp>
    </p:spTree>
    <p:extLst>
      <p:ext uri="{BB962C8B-B14F-4D97-AF65-F5344CB8AC3E}">
        <p14:creationId xmlns:p14="http://schemas.microsoft.com/office/powerpoint/2010/main" val="1928319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>
            <a:extLst>
              <a:ext uri="{FF2B5EF4-FFF2-40B4-BE49-F238E27FC236}">
                <a16:creationId xmlns:a16="http://schemas.microsoft.com/office/drawing/2014/main" id="{2D22322F-E79D-4BEF-8038-DE2C8F5CC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190500"/>
            <a:ext cx="10036292" cy="773776"/>
          </a:xfrm>
        </p:spPr>
        <p:txBody>
          <a:bodyPr>
            <a:normAutofit fontScale="90000"/>
          </a:bodyPr>
          <a:lstStyle/>
          <a:p>
            <a:r>
              <a:rPr lang="en-US" dirty="0"/>
              <a:t>TIMELINE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ADD5DF7-575E-4C10-815E-CDBBFAB583B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57467" y="1764031"/>
            <a:ext cx="4756714" cy="597604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944641-25C4-D98A-E2C1-665E23A8BB67}"/>
              </a:ext>
            </a:extLst>
          </p:cNvPr>
          <p:cNvSpPr txBox="1"/>
          <p:nvPr/>
        </p:nvSpPr>
        <p:spPr>
          <a:xfrm>
            <a:off x="0" y="3995678"/>
            <a:ext cx="118551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latin typeface="Comic Sans MS" panose="030F0702030302020204" pitchFamily="66" charset="0"/>
              </a:rPr>
              <a:t>PLEASE USE CLUB DAY AS YOUR MENTAL DEADLINE TO GET CAUGHT UP ON ALL THINGS CAS!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latin typeface="Comic Sans MS" panose="030F0702030302020204" pitchFamily="66" charset="0"/>
              </a:rPr>
              <a:t>REMINDERS WILL BE SENT OUT BEFORE CLUB DAY TO CHECK MANAGEBAC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latin typeface="Comic Sans MS" panose="030F0702030302020204" pitchFamily="66" charset="0"/>
              </a:rPr>
              <a:t>THERE ARE 475 OF THEM AND </a:t>
            </a:r>
            <a:r>
              <a:rPr lang="en-US" b="1" u="sng" dirty="0">
                <a:solidFill>
                  <a:srgbClr val="7030A0"/>
                </a:solidFill>
                <a:latin typeface="Comic Sans MS" panose="030F0702030302020204" pitchFamily="66" charset="0"/>
              </a:rPr>
              <a:t>ONE</a:t>
            </a:r>
            <a:r>
              <a:rPr lang="en-US" b="1" dirty="0">
                <a:solidFill>
                  <a:srgbClr val="7030A0"/>
                </a:solidFill>
                <a:latin typeface="Comic Sans MS" panose="030F0702030302020204" pitchFamily="66" charset="0"/>
              </a:rPr>
              <a:t> OF ME!  I CAN’T DO IT ALONE.  I NEED YOUR HELP.  IF WE DIVIDE AND CONQUER, WE WILL SHARE THE SUCCESS, AND STUDENTS WILL BE FAR LESS STRESSED. THIS TRICKLES DOWN TO THEIR PARENTS!  </a:t>
            </a:r>
            <a:r>
              <a:rPr lang="en-US" b="1" dirty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 </a:t>
            </a:r>
            <a:endParaRPr lang="en-US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110548-4CDD-9F58-E646-F1E7D1F20571}"/>
              </a:ext>
            </a:extLst>
          </p:cNvPr>
          <p:cNvSpPr txBox="1"/>
          <p:nvPr/>
        </p:nvSpPr>
        <p:spPr>
          <a:xfrm>
            <a:off x="144379" y="1397990"/>
            <a:ext cx="112936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9</a:t>
            </a:r>
            <a:r>
              <a:rPr lang="en-US" sz="2000" baseline="30000" dirty="0">
                <a:solidFill>
                  <a:srgbClr val="7030A0"/>
                </a:solidFill>
                <a:latin typeface="Comic Sans MS" panose="030F0702030302020204" pitchFamily="66" charset="0"/>
              </a:rPr>
              <a:t>th</a:t>
            </a:r>
            <a:r>
              <a:rPr lang="en-US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 Grade Orientation – CAS &amp; Managebac – FALL 2023 through Thinking Skills Class</a:t>
            </a:r>
          </a:p>
          <a:p>
            <a:r>
              <a:rPr lang="en-US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10</a:t>
            </a:r>
            <a:r>
              <a:rPr lang="en-US" sz="2000" baseline="30000" dirty="0">
                <a:solidFill>
                  <a:srgbClr val="7030A0"/>
                </a:solidFill>
                <a:latin typeface="Comic Sans MS" panose="030F0702030302020204" pitchFamily="66" charset="0"/>
              </a:rPr>
              <a:t>th</a:t>
            </a:r>
            <a:r>
              <a:rPr lang="en-US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 Grade New to RHSIB Orientation CAS &amp; MANAGEBAC - First week of school</a:t>
            </a:r>
          </a:p>
          <a:p>
            <a:r>
              <a:rPr lang="en-US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11</a:t>
            </a:r>
            <a:r>
              <a:rPr lang="en-US" sz="2000" baseline="30000" dirty="0">
                <a:solidFill>
                  <a:srgbClr val="7030A0"/>
                </a:solidFill>
                <a:latin typeface="Comic Sans MS" panose="030F0702030302020204" pitchFamily="66" charset="0"/>
              </a:rPr>
              <a:t>th</a:t>
            </a:r>
            <a:r>
              <a:rPr lang="en-US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 grade – CAS Project Information – WINTER 2024 through TOK Class</a:t>
            </a:r>
          </a:p>
          <a:p>
            <a:r>
              <a:rPr lang="en-US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12</a:t>
            </a:r>
            <a:r>
              <a:rPr lang="en-US" sz="2000" baseline="30000" dirty="0">
                <a:solidFill>
                  <a:srgbClr val="7030A0"/>
                </a:solidFill>
                <a:latin typeface="Comic Sans MS" panose="030F0702030302020204" pitchFamily="66" charset="0"/>
              </a:rPr>
              <a:t>th</a:t>
            </a:r>
            <a:r>
              <a:rPr lang="en-US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 Grade – REMINDERS of CAS Project – October / November 2023 through TOK Class</a:t>
            </a:r>
          </a:p>
        </p:txBody>
      </p:sp>
    </p:spTree>
    <p:extLst>
      <p:ext uri="{BB962C8B-B14F-4D97-AF65-F5344CB8AC3E}">
        <p14:creationId xmlns:p14="http://schemas.microsoft.com/office/powerpoint/2010/main" val="2939096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A92E93D-8BFB-4A21-A47E-78B6DCA21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698" y="484494"/>
            <a:ext cx="5800867" cy="156949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69C1BDB-253B-4642-94A7-F84048E56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2" y="2156346"/>
            <a:ext cx="5800866" cy="3963937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CAS needs to be authentic.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CAS needs to be continuous.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CAS needs to include all learning outcomes.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CAS needs to be meaningful and important </a:t>
            </a: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C394FA6A-80EA-46C1-8A4C-B4D8E90A7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3877423" cy="365125"/>
          </a:xfrm>
        </p:spPr>
        <p:txBody>
          <a:bodyPr/>
          <a:lstStyle/>
          <a:p>
            <a:pPr lvl="0"/>
            <a:r>
              <a:rPr lang="en-US" noProof="0" dirty="0"/>
              <a:t>Presentation title</a:t>
            </a:r>
          </a:p>
        </p:txBody>
      </p:sp>
      <p:pic>
        <p:nvPicPr>
          <p:cNvPr id="23" name="Picture Placeholder 22" descr="A picture containing mountain, outdoor, sky, rock, tent">
            <a:extLst>
              <a:ext uri="{FF2B5EF4-FFF2-40B4-BE49-F238E27FC236}">
                <a16:creationId xmlns:a16="http://schemas.microsoft.com/office/drawing/2014/main" id="{37330047-BDCE-48AE-A7A5-A6A79A7D292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00838" y="665163"/>
            <a:ext cx="2214562" cy="2513012"/>
          </a:xfrm>
        </p:spPr>
      </p:pic>
      <p:pic>
        <p:nvPicPr>
          <p:cNvPr id="53" name="Picture Placeholder 52" descr="A picture containing mountain, sky, snow, outdoor">
            <a:extLst>
              <a:ext uri="{FF2B5EF4-FFF2-40B4-BE49-F238E27FC236}">
                <a16:creationId xmlns:a16="http://schemas.microsoft.com/office/drawing/2014/main" id="{9AFE6654-29BC-4F7D-9F69-C78DCCF2A7AC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29737" y="665579"/>
            <a:ext cx="2214562" cy="2513012"/>
          </a:xfrm>
        </p:spPr>
      </p:pic>
      <p:pic>
        <p:nvPicPr>
          <p:cNvPr id="19" name="Picture Placeholder 18" descr="A picture containing outdoor, mountain, sky, nature">
            <a:extLst>
              <a:ext uri="{FF2B5EF4-FFF2-40B4-BE49-F238E27FC236}">
                <a16:creationId xmlns:a16="http://schemas.microsoft.com/office/drawing/2014/main" id="{AA7C515C-968D-4E0E-AE9F-2B4791B73F84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00854" y="3607271"/>
            <a:ext cx="2214562" cy="2513012"/>
          </a:xfrm>
        </p:spPr>
      </p:pic>
      <p:pic>
        <p:nvPicPr>
          <p:cNvPr id="25" name="Picture Placeholder 24" descr="A picture containing nature, outdoor, mountain, night sky">
            <a:extLst>
              <a:ext uri="{FF2B5EF4-FFF2-40B4-BE49-F238E27FC236}">
                <a16:creationId xmlns:a16="http://schemas.microsoft.com/office/drawing/2014/main" id="{74AF03B6-7ED2-47DC-A5B8-3F7DB422CEA5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24845" y="3607271"/>
            <a:ext cx="2214562" cy="2513012"/>
          </a:xfrm>
        </p:spPr>
      </p:pic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1AEB8108-A042-4614-9BE5-EA75E8653D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pPr lvl="0"/>
            <a:r>
              <a:rPr lang="en-US" noProof="0" dirty="0"/>
              <a:t>20XX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3F88522D-FC32-4BD0-B916-ED439025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D39F39FF-F5CB-4ACA-9B46-4CCF89ECA75F}" type="slidenum">
              <a:rPr lang="en-US" noProof="0" smtClean="0"/>
              <a:pPr lvl="0"/>
              <a:t>15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71439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>
            <a:extLst>
              <a:ext uri="{FF2B5EF4-FFF2-40B4-BE49-F238E27FC236}">
                <a16:creationId xmlns:a16="http://schemas.microsoft.com/office/drawing/2014/main" id="{30761B21-88ED-449E-B2B9-3FC40844C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7001" y="4947313"/>
            <a:ext cx="7700617" cy="1409037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3" name="Subtitle 32">
            <a:extLst>
              <a:ext uri="{FF2B5EF4-FFF2-40B4-BE49-F238E27FC236}">
                <a16:creationId xmlns:a16="http://schemas.microsoft.com/office/drawing/2014/main" id="{0EEAA874-288B-4330-9FA4-F1144ACD46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72337" y="449179"/>
            <a:ext cx="2617410" cy="3696144"/>
          </a:xfrm>
        </p:spPr>
        <p:txBody>
          <a:bodyPr/>
          <a:lstStyle/>
          <a:p>
            <a:r>
              <a:rPr lang="en-US" dirty="0"/>
              <a:t>Lesley Morter</a:t>
            </a:r>
          </a:p>
          <a:p>
            <a:pPr algn="ctr"/>
            <a:r>
              <a:rPr lang="en-US" dirty="0"/>
              <a:t>RHSIB</a:t>
            </a:r>
          </a:p>
          <a:p>
            <a:endParaRPr lang="en-US" dirty="0"/>
          </a:p>
          <a:p>
            <a:r>
              <a:rPr lang="en-US" sz="1800" dirty="0"/>
              <a:t>MORTERBOARD.COM</a:t>
            </a:r>
          </a:p>
        </p:txBody>
      </p:sp>
      <p:pic>
        <p:nvPicPr>
          <p:cNvPr id="52" name="Picture Placeholder 51" descr="A picture containing sky, outdoor, mountain, nature, stars">
            <a:extLst>
              <a:ext uri="{FF2B5EF4-FFF2-40B4-BE49-F238E27FC236}">
                <a16:creationId xmlns:a16="http://schemas.microsoft.com/office/drawing/2014/main" id="{45DFCBF0-F91E-40C0-A4E6-24E8250C3BA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4532313"/>
          </a:xfrm>
        </p:spPr>
      </p:pic>
      <p:pic>
        <p:nvPicPr>
          <p:cNvPr id="58" name="Picture Placeholder 57" descr="A picture containing mountain, sky, outdoor, nature">
            <a:extLst>
              <a:ext uri="{FF2B5EF4-FFF2-40B4-BE49-F238E27FC236}">
                <a16:creationId xmlns:a16="http://schemas.microsoft.com/office/drawing/2014/main" id="{A51C462C-6D3B-4554-9CDC-86D00D0EA07A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0" y="4532313"/>
            <a:ext cx="3048000" cy="2325687"/>
          </a:xfrm>
        </p:spPr>
      </p:pic>
    </p:spTree>
    <p:extLst>
      <p:ext uri="{BB962C8B-B14F-4D97-AF65-F5344CB8AC3E}">
        <p14:creationId xmlns:p14="http://schemas.microsoft.com/office/powerpoint/2010/main" val="195116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8D150CF-F888-48EA-89E8-311ED5E91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4" y="753034"/>
            <a:ext cx="6815446" cy="3887390"/>
          </a:xfrm>
        </p:spPr>
        <p:txBody>
          <a:bodyPr/>
          <a:lstStyle/>
          <a:p>
            <a:pPr algn="ctr"/>
            <a:r>
              <a:rPr lang="en-US" dirty="0"/>
              <a:t>RHSIB CAS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6BBE0348-1527-4055-BA8A-E27542227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4640424"/>
            <a:ext cx="6437555" cy="1303176"/>
          </a:xfrm>
        </p:spPr>
        <p:txBody>
          <a:bodyPr/>
          <a:lstStyle/>
          <a:p>
            <a:r>
              <a:rPr lang="en-US" dirty="0"/>
              <a:t>Lesley Morter</a:t>
            </a:r>
          </a:p>
        </p:txBody>
      </p:sp>
      <p:pic>
        <p:nvPicPr>
          <p:cNvPr id="5" name="Picture Placeholder 4" descr="A picture containing mountain, sky, outdoor, nature, sunrise ">
            <a:extLst>
              <a:ext uri="{FF2B5EF4-FFF2-40B4-BE49-F238E27FC236}">
                <a16:creationId xmlns:a16="http://schemas.microsoft.com/office/drawing/2014/main" id="{A33E67C0-6C95-48DB-97CC-8CE8D36C05F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13533" y="0"/>
            <a:ext cx="4082983" cy="6858000"/>
          </a:xfrm>
        </p:spPr>
      </p:pic>
    </p:spTree>
    <p:extLst>
      <p:ext uri="{BB962C8B-B14F-4D97-AF65-F5344CB8AC3E}">
        <p14:creationId xmlns:p14="http://schemas.microsoft.com/office/powerpoint/2010/main" val="3689752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DED76B9-5273-4139-ACC9-B6E36ADE2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264" y="776941"/>
            <a:ext cx="3209008" cy="5166659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6DB8AAF6-0D0C-4F4F-A10E-6A66E4A7B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374904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pic>
        <p:nvPicPr>
          <p:cNvPr id="5" name="Picture Placeholder 4" descr="A person standing on a rock">
            <a:extLst>
              <a:ext uri="{FF2B5EF4-FFF2-40B4-BE49-F238E27FC236}">
                <a16:creationId xmlns:a16="http://schemas.microsoft.com/office/drawing/2014/main" id="{633DBDDF-94F3-4001-919E-B56D62CE7A0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76700" y="0"/>
            <a:ext cx="4038600" cy="3429000"/>
          </a:xfrm>
        </p:spPr>
      </p:pic>
      <p:pic>
        <p:nvPicPr>
          <p:cNvPr id="44" name="Picture Placeholder 43" descr="A picture containing mountain, sky, nature, outdoor">
            <a:extLst>
              <a:ext uri="{FF2B5EF4-FFF2-40B4-BE49-F238E27FC236}">
                <a16:creationId xmlns:a16="http://schemas.microsoft.com/office/drawing/2014/main" id="{73DD8BED-FB17-4ABE-9B18-B6DDA81A0E05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15300" y="0"/>
            <a:ext cx="4076701" cy="3429000"/>
          </a:xfrm>
        </p:spPr>
      </p:pic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CE93697D-BFA2-4D84-A860-BA62041441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pPr lvl="0"/>
            <a:r>
              <a:rPr lang="en-US" noProof="0" dirty="0"/>
              <a:t>20XX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C19BFBA5-3E41-40F8-9EFB-9DF730F5B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244D815C-8BF3-4ECF-A945-A2A7C2983AF9}" type="slidenum">
              <a:rPr lang="en-US" noProof="0" smtClean="0"/>
              <a:pPr lvl="0"/>
              <a:t>3</a:t>
            </a:fld>
            <a:endParaRPr lang="en-US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1A006-311A-F75F-DC9D-0877C80F0CF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  <a:p>
            <a:r>
              <a:rPr lang="en-US" dirty="0"/>
              <a:t>REQUIREMENTS</a:t>
            </a:r>
          </a:p>
          <a:p>
            <a:r>
              <a:rPr lang="en-US" dirty="0"/>
              <a:t>TIMELINE</a:t>
            </a:r>
          </a:p>
          <a:p>
            <a:r>
              <a:rPr lang="en-US" dirty="0"/>
              <a:t>Q &amp; 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67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9F2FEA60-F900-4C56-9486-48EA30926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45" y="365124"/>
            <a:ext cx="9523655" cy="1501327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pic>
        <p:nvPicPr>
          <p:cNvPr id="8" name="Picture Placeholder 7" descr="A picture containing mountain, sky, outdoor, nature">
            <a:extLst>
              <a:ext uri="{FF2B5EF4-FFF2-40B4-BE49-F238E27FC236}">
                <a16:creationId xmlns:a16="http://schemas.microsoft.com/office/drawing/2014/main" id="{7B7F6341-D9BE-4D3C-92A1-37FAA11DE63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286000"/>
            <a:ext cx="5067300" cy="4572000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BDA17F-F303-4811-96C4-AD8A09ABE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AB6583FE-B653-4C01-9ADF-EC8514A0B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9513" y="2566737"/>
            <a:ext cx="6751320" cy="4291263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Bradley Hand ITC" panose="03070402050302030203" pitchFamily="66" charset="0"/>
              </a:rPr>
              <a:t>CAS is the heart of the Diploma </a:t>
            </a:r>
            <a:r>
              <a:rPr lang="en-US" sz="4000" b="1" dirty="0" err="1">
                <a:latin typeface="Bradley Hand ITC" panose="03070402050302030203" pitchFamily="66" charset="0"/>
              </a:rPr>
              <a:t>Programme</a:t>
            </a:r>
            <a:endParaRPr lang="en-US" sz="4000" b="1" dirty="0">
              <a:latin typeface="Bradley Hand ITC" panose="03070402050302030203" pitchFamily="66" charset="0"/>
            </a:endParaRPr>
          </a:p>
          <a:p>
            <a:r>
              <a:rPr lang="en-US" sz="4000" b="1" dirty="0">
                <a:latin typeface="Bradley Hand ITC" panose="03070402050302030203" pitchFamily="66" charset="0"/>
              </a:rPr>
              <a:t>With its holistic approach, CAS is designed to strengthen and extend student’s personal and interpersonal being.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5CF6D-DC44-4734-988C-0AAA60D5F7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pPr lvl="0"/>
            <a:r>
              <a:rPr lang="en-US" noProof="0" dirty="0"/>
              <a:t>20XX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08B9AF-847F-4250-A53B-82D9036A5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244D815C-8BF3-4ECF-A945-A2A7C2983AF9}" type="slidenum">
              <a:rPr lang="en-US" noProof="0" smtClean="0"/>
              <a:pPr lvl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9854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82CB-6ACF-925B-EAAD-80CF9019F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BC0991D-7BC9-9D65-2490-6D0259729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045" y="2614864"/>
            <a:ext cx="10780955" cy="4243136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>
                <a:latin typeface="Comic Sans MS" panose="030F0702030302020204" pitchFamily="66" charset="0"/>
                <a:cs typeface="Calibri Light" panose="020F0302020204030204" pitchFamily="34" charset="0"/>
              </a:rPr>
              <a:t>Explores and extends ideas leading to an ORIGINAL or interpretative product or</a:t>
            </a:r>
          </a:p>
          <a:p>
            <a:r>
              <a:rPr lang="en-US" sz="2800" dirty="0">
                <a:latin typeface="Comic Sans MS" panose="030F0702030302020204" pitchFamily="66" charset="0"/>
                <a:cs typeface="Calibri Light" panose="020F0302020204030204" pitchFamily="34" charset="0"/>
              </a:rPr>
              <a:t>performance. </a:t>
            </a:r>
          </a:p>
          <a:p>
            <a:r>
              <a:rPr lang="en-US" sz="2800" dirty="0">
                <a:latin typeface="Comic Sans MS" panose="030F0702030302020204" pitchFamily="66" charset="0"/>
                <a:cs typeface="Calibri Light" panose="020F0302020204030204" pitchFamily="34" charset="0"/>
              </a:rPr>
              <a:t>EXAMPLES:  Performances in the area of theater, music, or dance.  A product in fashion, 2-D art, 3-D art, decorating/interior design, planning an event, etc. </a:t>
            </a:r>
          </a:p>
          <a:p>
            <a:endParaRPr lang="en-US" sz="2800" dirty="0">
              <a:latin typeface="Comic Sans MS" panose="030F0702030302020204" pitchFamily="66" charset="0"/>
              <a:cs typeface="Calibri Light" panose="020F0302020204030204" pitchFamily="34" charset="0"/>
            </a:endParaRPr>
          </a:p>
          <a:p>
            <a:r>
              <a:rPr lang="en-US" sz="2800" dirty="0">
                <a:latin typeface="Comic Sans MS" panose="030F0702030302020204" pitchFamily="66" charset="0"/>
                <a:cs typeface="Calibri Light" panose="020F0302020204030204" pitchFamily="34" charset="0"/>
              </a:rPr>
              <a:t>STUDENTS CAN TAKE ANY PERFORMING ART OR FINE ART CLASS WITH THE EXCEPTION OF IB VISUAL ARTS, AND IT WILL COUNT TOWARD CREATIVE HOURS!  THIS INCLUDES FLVS CLASSES.  </a:t>
            </a:r>
            <a:r>
              <a:rPr lang="en-US" sz="2800" dirty="0">
                <a:latin typeface="Comic Sans MS" panose="030F0702030302020204" pitchFamily="66" charset="0"/>
                <a:cs typeface="Calibri Light" panose="020F0302020204030204" pitchFamily="34" charset="0"/>
                <a:sym typeface="Wingdings" panose="05000000000000000000" pitchFamily="2" charset="2"/>
              </a:rPr>
              <a:t></a:t>
            </a:r>
            <a:endParaRPr lang="en-US" sz="2800" dirty="0">
              <a:latin typeface="Comic Sans MS" panose="030F0702030302020204" pitchFamily="66" charset="0"/>
              <a:cs typeface="Calibri Light" panose="020F0302020204030204" pitchFamily="34" charset="0"/>
            </a:endParaRPr>
          </a:p>
          <a:p>
            <a:r>
              <a:rPr lang="en-US" dirty="0"/>
              <a:t>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B589D-C485-436E-EC2E-E362CE43C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9811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E43EB-A67C-7637-3455-131FC826E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6C3B50-2EFA-8446-B333-8C9381ED9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959EDD6-4EB4-7836-BF5E-2EC1EA593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899186"/>
            <a:ext cx="11990831" cy="3958814"/>
          </a:xfrm>
        </p:spPr>
        <p:txBody>
          <a:bodyPr>
            <a:normAutofit fontScale="92500"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Student participates in an activity in which physical exertion that contributes to a healthy lifestyle related to a physical well-being.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EXAMPLES:  Working out at the gym, participating in a yoga class, playing organized sports, 5K run, </a:t>
            </a:r>
            <a:r>
              <a:rPr lang="en-US" sz="3200" dirty="0" err="1">
                <a:latin typeface="Comic Sans MS" panose="030F0702030302020204" pitchFamily="66" charset="0"/>
              </a:rPr>
              <a:t>etc</a:t>
            </a:r>
            <a:r>
              <a:rPr lang="en-US" sz="3200" dirty="0">
                <a:latin typeface="Comic Sans MS" panose="030F0702030302020204" pitchFamily="66" charset="0"/>
              </a:rPr>
              <a:t>…</a:t>
            </a:r>
          </a:p>
          <a:p>
            <a:r>
              <a:rPr lang="en-US" sz="3200" dirty="0">
                <a:latin typeface="Comic Sans MS" panose="030F0702030302020204" pitchFamily="66" charset="0"/>
                <a:cs typeface="Calibri Light" panose="020F0302020204030204" pitchFamily="34" charset="0"/>
              </a:rPr>
              <a:t>STUDENTS CAN TAKE ANY P.E.CLASS, AND IT WILL COUNT TOWARD ACTION HOURS!  THIS INCLUDES the H.O.P.E. class via FLVS.  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765073-F8C0-E70B-E8C7-E21681D65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20XX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F983B-6318-9FB7-3703-981EEF0B4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6D940D-6D44-4DF9-9322-B4B11F7EDCD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0779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29FDC-1EB7-BABC-16D5-7F0365A70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9EA0C2-FDDC-0337-0502-D712AC9CA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169" y="2550696"/>
            <a:ext cx="11228832" cy="4106778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Student participates in a collaborative and/or reciprocal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engagement with the community in response to an AUTHENTIC need.  This usually addresses a social issues or addresses a special population.  It is done outside of the regular school day. 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Examples:  Any non-profit organization.  Students can work with a house of worship to complete the service.  Typically, they can volunteer for a cultural or civic organization even if it is a not-for profit. If you have questions, see me.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516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0ECCA-3EEF-D993-D19A-61342302D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73FED-624A-4F61-7A38-149B42200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F4A109-1F55-7EFB-D090-5FCDEDB24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169" y="2899186"/>
            <a:ext cx="11228832" cy="3821019"/>
          </a:xfrm>
        </p:spPr>
        <p:txBody>
          <a:bodyPr>
            <a:normAutofit fontScale="92500"/>
          </a:bodyPr>
          <a:lstStyle/>
          <a:p>
            <a:r>
              <a:rPr lang="en-US" b="1" i="0" dirty="0">
                <a:solidFill>
                  <a:schemeClr val="accent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1. Identify your own strengths and develop areas for personal growth.</a:t>
            </a:r>
          </a:p>
          <a:p>
            <a:r>
              <a:rPr lang="en-US" b="1" i="0" dirty="0">
                <a:solidFill>
                  <a:schemeClr val="accent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2. Demonstrate that challenges have been undertaken, developing new skills in                      the process.</a:t>
            </a:r>
          </a:p>
          <a:p>
            <a:pPr algn="l" fontAlgn="base"/>
            <a:r>
              <a:rPr lang="en-US" b="1" i="0" dirty="0">
                <a:solidFill>
                  <a:schemeClr val="accent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3. Demonstrate how to initiate and plan a CAS experience.</a:t>
            </a:r>
          </a:p>
          <a:p>
            <a:r>
              <a:rPr lang="en-US" b="1" i="0" dirty="0">
                <a:solidFill>
                  <a:schemeClr val="accent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4. Show commitment to and perseverance in CAS experiences.</a:t>
            </a:r>
          </a:p>
          <a:p>
            <a:r>
              <a:rPr lang="en-US" b="1" i="0" dirty="0">
                <a:solidFill>
                  <a:schemeClr val="accent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5. Demonstrate the skills and recognize the benefits of working collaboratively.</a:t>
            </a:r>
          </a:p>
          <a:p>
            <a:r>
              <a:rPr lang="en-US" b="1" i="0" dirty="0">
                <a:solidFill>
                  <a:schemeClr val="accent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6. Demonstrate engagement with issues of global significance.</a:t>
            </a:r>
          </a:p>
          <a:p>
            <a:r>
              <a:rPr lang="en-US" b="1" i="0" dirty="0">
                <a:solidFill>
                  <a:schemeClr val="accent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7. Recognize and consider the ethics of choices and actions.</a:t>
            </a:r>
          </a:p>
          <a:p>
            <a:endParaRPr lang="en-US" b="1" i="0" dirty="0">
              <a:solidFill>
                <a:srgbClr val="444444"/>
              </a:solidFill>
              <a:effectLst/>
              <a:latin typeface="Montserrat" panose="00000500000000000000" pitchFamily="2" charset="0"/>
            </a:endParaRPr>
          </a:p>
          <a:p>
            <a:endParaRPr lang="en-US" b="1" i="0" dirty="0">
              <a:solidFill>
                <a:srgbClr val="444444"/>
              </a:solidFill>
              <a:effectLst/>
              <a:latin typeface="Montserrat" panose="00000500000000000000" pitchFamily="2" charset="0"/>
            </a:endParaRPr>
          </a:p>
          <a:p>
            <a:endParaRPr lang="en-US" b="1" i="0" dirty="0">
              <a:solidFill>
                <a:srgbClr val="444444"/>
              </a:solidFill>
              <a:effectLst/>
              <a:latin typeface="Montserrat" panose="000005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513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899B6-3A3D-5ECC-0428-947735CBC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 PROJECT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A274CB-432C-AB48-DC2B-602023F3B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85" y="2518610"/>
            <a:ext cx="10483516" cy="547035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REQUIRED Collaborative project during your Junior/Senior year that allows students to show initiative, perseverance and problem-solving.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collaborative in nature between a group of students or with members of a wider community Student must work as a team and made responsible for, or to initiate, or  be a part of the entire CAS Project.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They must collaborate with other high school-age students, but they do not have to be from RHSIB.  </a:t>
            </a:r>
          </a:p>
        </p:txBody>
      </p:sp>
    </p:spTree>
    <p:extLst>
      <p:ext uri="{BB962C8B-B14F-4D97-AF65-F5344CB8AC3E}">
        <p14:creationId xmlns:p14="http://schemas.microsoft.com/office/powerpoint/2010/main" val="122928754"/>
      </p:ext>
    </p:extLst>
  </p:cSld>
  <p:clrMapOvr>
    <a:masterClrMapping/>
  </p:clrMapOvr>
</p:sld>
</file>

<file path=ppt/theme/theme1.xml><?xml version="1.0" encoding="utf-8"?>
<a:theme xmlns:a="http://schemas.openxmlformats.org/drawingml/2006/main" name="ColorBlockVTI">
  <a:themeElements>
    <a:clrScheme name="ColorBlock Color Scheme">
      <a:dk1>
        <a:sysClr val="windowText" lastClr="000000"/>
      </a:dk1>
      <a:lt1>
        <a:sysClr val="window" lastClr="FFFFFF"/>
      </a:lt1>
      <a:dk2>
        <a:srgbClr val="002044"/>
      </a:dk2>
      <a:lt2>
        <a:srgbClr val="F5F0F3"/>
      </a:lt2>
      <a:accent1>
        <a:srgbClr val="4A41C5"/>
      </a:accent1>
      <a:accent2>
        <a:srgbClr val="37997B"/>
      </a:accent2>
      <a:accent3>
        <a:srgbClr val="17B4DF"/>
      </a:accent3>
      <a:accent4>
        <a:srgbClr val="E69500"/>
      </a:accent4>
      <a:accent5>
        <a:srgbClr val="276D77"/>
      </a:accent5>
      <a:accent6>
        <a:srgbClr val="386ECE"/>
      </a:accent6>
      <a:hlink>
        <a:srgbClr val="AF1DAF"/>
      </a:hlink>
      <a:folHlink>
        <a:srgbClr val="FE5C68"/>
      </a:folHlink>
    </a:clrScheme>
    <a:fontScheme name="Custom 1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BlockVTI" id="{733CB85B-8F47-42FB-9326-9FF507018D27}" vid="{069BD9C2-DF61-4F2B-A577-A59C7FC2FF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757C30-AE9A-4680-90EB-19D282EC2B7C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A5CCB28C-7D26-4A36-9CFC-D739C28F3D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F0BF08-C674-44E3-8BFC-85BC65E095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{6FDD2FD9-5525-4299-AF80-C60405444FB5}tf89117832_win32</Template>
  <TotalTime>12</TotalTime>
  <Words>940</Words>
  <Application>Microsoft Office PowerPoint</Application>
  <PresentationFormat>Widescreen</PresentationFormat>
  <Paragraphs>142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Avenir Next LT Pro</vt:lpstr>
      <vt:lpstr>Bradley Hand ITC</vt:lpstr>
      <vt:lpstr>Calibri</vt:lpstr>
      <vt:lpstr>Comic Sans MS</vt:lpstr>
      <vt:lpstr>Montserrat</vt:lpstr>
      <vt:lpstr>ColorBlockVTI</vt:lpstr>
      <vt:lpstr>Presentation title</vt:lpstr>
      <vt:lpstr>RHSIB CAS</vt:lpstr>
      <vt:lpstr>Agenda</vt:lpstr>
      <vt:lpstr>Introduction</vt:lpstr>
      <vt:lpstr>CREATIVITY</vt:lpstr>
      <vt:lpstr>ACTION</vt:lpstr>
      <vt:lpstr>SERVICE</vt:lpstr>
      <vt:lpstr>Learning Outcomes</vt:lpstr>
      <vt:lpstr>CAS PROJECT</vt:lpstr>
      <vt:lpstr>CAS PROJECT - Continued</vt:lpstr>
      <vt:lpstr>CAS PROJECT STEPS (IPARD)</vt:lpstr>
      <vt:lpstr>REFLECTION – Required for all CAS entries</vt:lpstr>
      <vt:lpstr>CAS Requirements / Recommendations  by grade level</vt:lpstr>
      <vt:lpstr>TIMELINE</vt:lpstr>
      <vt:lpstr>Summary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Lesley Morter</dc:creator>
  <cp:lastModifiedBy>Lesley Morter</cp:lastModifiedBy>
  <cp:revision>1</cp:revision>
  <dcterms:created xsi:type="dcterms:W3CDTF">2023-10-13T17:50:21Z</dcterms:created>
  <dcterms:modified xsi:type="dcterms:W3CDTF">2023-10-13T18:02:34Z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