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30" r:id="rId1"/>
    <p:sldMasterId id="2147483948" r:id="rId2"/>
  </p:sldMasterIdLst>
  <p:notesMasterIdLst>
    <p:notesMasterId r:id="rId54"/>
  </p:notesMasterIdLst>
  <p:sldIdLst>
    <p:sldId id="357" r:id="rId3"/>
    <p:sldId id="283" r:id="rId4"/>
    <p:sldId id="282" r:id="rId5"/>
    <p:sldId id="288" r:id="rId6"/>
    <p:sldId id="291" r:id="rId7"/>
    <p:sldId id="289" r:id="rId8"/>
    <p:sldId id="306" r:id="rId9"/>
    <p:sldId id="278" r:id="rId10"/>
    <p:sldId id="284" r:id="rId11"/>
    <p:sldId id="298" r:id="rId12"/>
    <p:sldId id="299" r:id="rId13"/>
    <p:sldId id="285" r:id="rId14"/>
    <p:sldId id="311" r:id="rId15"/>
    <p:sldId id="312" r:id="rId16"/>
    <p:sldId id="314" r:id="rId17"/>
    <p:sldId id="388" r:id="rId18"/>
    <p:sldId id="303" r:id="rId19"/>
    <p:sldId id="308" r:id="rId20"/>
    <p:sldId id="343" r:id="rId21"/>
    <p:sldId id="326" r:id="rId22"/>
    <p:sldId id="316" r:id="rId23"/>
    <p:sldId id="317" r:id="rId24"/>
    <p:sldId id="366" r:id="rId25"/>
    <p:sldId id="363" r:id="rId26"/>
    <p:sldId id="320" r:id="rId27"/>
    <p:sldId id="373" r:id="rId28"/>
    <p:sldId id="323" r:id="rId29"/>
    <p:sldId id="260" r:id="rId30"/>
    <p:sldId id="281" r:id="rId31"/>
    <p:sldId id="325" r:id="rId32"/>
    <p:sldId id="376" r:id="rId33"/>
    <p:sldId id="381" r:id="rId34"/>
    <p:sldId id="375" r:id="rId35"/>
    <p:sldId id="292" r:id="rId36"/>
    <p:sldId id="374" r:id="rId37"/>
    <p:sldId id="387" r:id="rId38"/>
    <p:sldId id="390" r:id="rId39"/>
    <p:sldId id="360" r:id="rId40"/>
    <p:sldId id="382" r:id="rId41"/>
    <p:sldId id="339" r:id="rId42"/>
    <p:sldId id="389" r:id="rId43"/>
    <p:sldId id="341" r:id="rId44"/>
    <p:sldId id="386" r:id="rId45"/>
    <p:sldId id="352" r:id="rId46"/>
    <p:sldId id="383" r:id="rId47"/>
    <p:sldId id="353" r:id="rId48"/>
    <p:sldId id="276" r:id="rId49"/>
    <p:sldId id="350" r:id="rId50"/>
    <p:sldId id="351" r:id="rId51"/>
    <p:sldId id="335" r:id="rId52"/>
    <p:sldId id="313" r:id="rId5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70AD"/>
    <a:srgbClr val="0D95BF"/>
    <a:srgbClr val="146398"/>
    <a:srgbClr val="0B3755"/>
    <a:srgbClr val="43A0ED"/>
    <a:srgbClr val="FF6600"/>
    <a:srgbClr val="23598B"/>
    <a:srgbClr val="3D87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66F17A-4EEB-4FA6-BA4F-96514AB1BFED}" v="44" dt="2024-03-21T19:33:54.4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94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diagrams/_rels/data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2.xml.rels><?xml version="1.0" encoding="UTF-8" standalone="yes"?>
<Relationships xmlns="http://schemas.openxmlformats.org/package/2006/relationships"><Relationship Id="rId3" Type="http://schemas.openxmlformats.org/officeDocument/2006/relationships/hyperlink" Target="https://www.act.org/content/act/en/products-and-services/learning-resources.html" TargetMode="External"/><Relationship Id="rId2" Type="http://schemas.openxmlformats.org/officeDocument/2006/relationships/hyperlink" Target="https://www.khanacademy.org/" TargetMode="External"/><Relationship Id="rId1" Type="http://schemas.openxmlformats.org/officeDocument/2006/relationships/hyperlink" Target="https://www.collegeboard.org/" TargetMode="External"/><Relationship Id="rId5" Type="http://schemas.openxmlformats.org/officeDocument/2006/relationships/hyperlink" Target="https://studentscores.collegeboard.org/home" TargetMode="External"/><Relationship Id="rId4" Type="http://schemas.openxmlformats.org/officeDocument/2006/relationships/hyperlink" Target="https://www.act.org/content/act/en-florida.html"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3" Type="http://schemas.openxmlformats.org/officeDocument/2006/relationships/hyperlink" Target="https://studentscores.collegeboard.org/home" TargetMode="External"/><Relationship Id="rId2" Type="http://schemas.openxmlformats.org/officeDocument/2006/relationships/hyperlink" Target="https://www.khanacademy.org/" TargetMode="External"/><Relationship Id="rId1" Type="http://schemas.openxmlformats.org/officeDocument/2006/relationships/hyperlink" Target="https://www.collegeboard.org/" TargetMode="External"/><Relationship Id="rId5" Type="http://schemas.openxmlformats.org/officeDocument/2006/relationships/hyperlink" Target="https://www.act.org/content/act/en/products-and-services/learning-resources.html" TargetMode="External"/><Relationship Id="rId4" Type="http://schemas.openxmlformats.org/officeDocument/2006/relationships/hyperlink" Target="https://www.act.org/content/act/en-florida.html"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735E00-BD18-46ED-B38F-36AA544327A8}"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24F240C3-5F3D-4CB3-ABFF-39E8FE1F1F35}">
      <dgm:prSet custT="1"/>
      <dgm:spPr/>
      <dgm:t>
        <a:bodyPr/>
        <a:lstStyle/>
        <a:p>
          <a:r>
            <a:rPr lang="en-US" sz="2000"/>
            <a:t>Prepare for a</a:t>
          </a:r>
        </a:p>
        <a:p>
          <a:r>
            <a:rPr lang="en-US" sz="2000"/>
            <a:t>Strong </a:t>
          </a:r>
        </a:p>
        <a:p>
          <a:r>
            <a:rPr lang="en-US" sz="2000"/>
            <a:t>Senior Year</a:t>
          </a:r>
        </a:p>
      </dgm:t>
    </dgm:pt>
    <dgm:pt modelId="{755D40DA-7B83-47ED-8BD4-2A32E9DD1EA4}" type="parTrans" cxnId="{55268C3A-8C9F-4F07-B82F-E17691530E61}">
      <dgm:prSet/>
      <dgm:spPr/>
      <dgm:t>
        <a:bodyPr/>
        <a:lstStyle/>
        <a:p>
          <a:endParaRPr lang="en-US"/>
        </a:p>
      </dgm:t>
    </dgm:pt>
    <dgm:pt modelId="{9CD1F6ED-B271-4222-AB33-3248F4D29887}" type="sibTrans" cxnId="{55268C3A-8C9F-4F07-B82F-E17691530E61}">
      <dgm:prSet/>
      <dgm:spPr/>
      <dgm:t>
        <a:bodyPr/>
        <a:lstStyle/>
        <a:p>
          <a:endParaRPr lang="en-US"/>
        </a:p>
      </dgm:t>
    </dgm:pt>
    <dgm:pt modelId="{AE32F7B3-AEE1-48F8-B6E6-FE0D9BDFA1F7}">
      <dgm:prSet custT="1"/>
      <dgm:spPr/>
      <dgm:t>
        <a:bodyPr/>
        <a:lstStyle/>
        <a:p>
          <a:r>
            <a:rPr lang="en-US" sz="2000"/>
            <a:t>Practice and register for </a:t>
          </a:r>
        </a:p>
        <a:p>
          <a:r>
            <a:rPr lang="en-US" sz="2000"/>
            <a:t>ACT and SAT</a:t>
          </a:r>
        </a:p>
      </dgm:t>
    </dgm:pt>
    <dgm:pt modelId="{3360379D-AFE5-4D6C-B064-62E99899754D}" type="parTrans" cxnId="{FE44FB7B-00A5-4ADE-B067-25AD09199788}">
      <dgm:prSet/>
      <dgm:spPr/>
      <dgm:t>
        <a:bodyPr/>
        <a:lstStyle/>
        <a:p>
          <a:endParaRPr lang="en-US"/>
        </a:p>
      </dgm:t>
    </dgm:pt>
    <dgm:pt modelId="{E5550567-7FB0-4A17-BE6A-2BDC2A93B387}" type="sibTrans" cxnId="{FE44FB7B-00A5-4ADE-B067-25AD09199788}">
      <dgm:prSet/>
      <dgm:spPr/>
      <dgm:t>
        <a:bodyPr/>
        <a:lstStyle/>
        <a:p>
          <a:endParaRPr lang="en-US"/>
        </a:p>
      </dgm:t>
    </dgm:pt>
    <dgm:pt modelId="{43184D3C-F38D-4D77-98BF-1FE8DD921640}">
      <dgm:prSet custT="1"/>
      <dgm:spPr/>
      <dgm:t>
        <a:bodyPr/>
        <a:lstStyle/>
        <a:p>
          <a:r>
            <a:rPr lang="en-US" sz="2000" dirty="0"/>
            <a:t>Complete </a:t>
          </a:r>
        </a:p>
        <a:p>
          <a:r>
            <a:rPr lang="en-US" sz="2000" dirty="0"/>
            <a:t>CAS Hours</a:t>
          </a:r>
        </a:p>
      </dgm:t>
    </dgm:pt>
    <dgm:pt modelId="{264D06F6-1D5F-4F43-B20B-99956A8D89A2}" type="parTrans" cxnId="{BA3281E9-E7D0-42CB-A13A-BE1957D17884}">
      <dgm:prSet/>
      <dgm:spPr/>
      <dgm:t>
        <a:bodyPr/>
        <a:lstStyle/>
        <a:p>
          <a:endParaRPr lang="en-US"/>
        </a:p>
      </dgm:t>
    </dgm:pt>
    <dgm:pt modelId="{DDD8F838-0E38-4E3B-84BF-6FBACC1026A3}" type="sibTrans" cxnId="{BA3281E9-E7D0-42CB-A13A-BE1957D17884}">
      <dgm:prSet/>
      <dgm:spPr/>
      <dgm:t>
        <a:bodyPr/>
        <a:lstStyle/>
        <a:p>
          <a:endParaRPr lang="en-US"/>
        </a:p>
      </dgm:t>
    </dgm:pt>
    <dgm:pt modelId="{D28BACBA-B92E-40F7-BC3C-A3FCBE51C8CA}">
      <dgm:prSet custT="1"/>
      <dgm:spPr/>
      <dgm:t>
        <a:bodyPr/>
        <a:lstStyle/>
        <a:p>
          <a:r>
            <a:rPr lang="en-US" sz="2000"/>
            <a:t>Build Your Resume</a:t>
          </a:r>
          <a:endParaRPr lang="en-US" sz="2000">
            <a:highlight>
              <a:srgbClr val="FFFF00"/>
            </a:highlight>
          </a:endParaRPr>
        </a:p>
      </dgm:t>
    </dgm:pt>
    <dgm:pt modelId="{35F1765A-60AB-498F-AA5A-B1E2DDA19607}" type="parTrans" cxnId="{2ED1FF10-3F20-4A8B-A4F7-D9E24A833B33}">
      <dgm:prSet/>
      <dgm:spPr/>
      <dgm:t>
        <a:bodyPr/>
        <a:lstStyle/>
        <a:p>
          <a:endParaRPr lang="en-US"/>
        </a:p>
      </dgm:t>
    </dgm:pt>
    <dgm:pt modelId="{A2BBD9CE-2449-4BE2-B692-349B3B0FA3AA}" type="sibTrans" cxnId="{2ED1FF10-3F20-4A8B-A4F7-D9E24A833B33}">
      <dgm:prSet/>
      <dgm:spPr/>
      <dgm:t>
        <a:bodyPr/>
        <a:lstStyle/>
        <a:p>
          <a:endParaRPr lang="en-US"/>
        </a:p>
      </dgm:t>
    </dgm:pt>
    <dgm:pt modelId="{7F2F8D5B-BBE1-45EB-9438-37265C487CD9}" type="pres">
      <dgm:prSet presAssocID="{47735E00-BD18-46ED-B38F-36AA544327A8}" presName="root" presStyleCnt="0">
        <dgm:presLayoutVars>
          <dgm:dir/>
          <dgm:resizeHandles val="exact"/>
        </dgm:presLayoutVars>
      </dgm:prSet>
      <dgm:spPr/>
    </dgm:pt>
    <dgm:pt modelId="{CAAF790B-C0EF-49BF-83FD-1D9F89244C86}" type="pres">
      <dgm:prSet presAssocID="{24F240C3-5F3D-4CB3-ABFF-39E8FE1F1F35}" presName="compNode" presStyleCnt="0"/>
      <dgm:spPr/>
    </dgm:pt>
    <dgm:pt modelId="{363519D7-E03D-43BE-9D59-2E5B234430B6}" type="pres">
      <dgm:prSet presAssocID="{24F240C3-5F3D-4CB3-ABFF-39E8FE1F1F35}" presName="iconRect" presStyleLbl="node1" presStyleIdx="0" presStyleCnt="4" custLinFactNeighborX="3834" custLinFactNeighborY="-1500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C0650BCB-A263-4D40-AE34-FC87D77C5CEC}" type="pres">
      <dgm:prSet presAssocID="{24F240C3-5F3D-4CB3-ABFF-39E8FE1F1F35}" presName="spaceRect" presStyleCnt="0"/>
      <dgm:spPr/>
    </dgm:pt>
    <dgm:pt modelId="{93E41045-15CC-4F97-9B8B-F0361EFC793E}" type="pres">
      <dgm:prSet presAssocID="{24F240C3-5F3D-4CB3-ABFF-39E8FE1F1F35}" presName="textRect" presStyleLbl="revTx" presStyleIdx="0" presStyleCnt="4" custScaleY="71396" custLinFactNeighborX="-3822" custLinFactNeighborY="-30574">
        <dgm:presLayoutVars>
          <dgm:chMax val="1"/>
          <dgm:chPref val="1"/>
        </dgm:presLayoutVars>
      </dgm:prSet>
      <dgm:spPr/>
    </dgm:pt>
    <dgm:pt modelId="{2F890BF0-DC28-4DA6-B33C-FD50DAB8AF36}" type="pres">
      <dgm:prSet presAssocID="{9CD1F6ED-B271-4222-AB33-3248F4D29887}" presName="sibTrans" presStyleCnt="0"/>
      <dgm:spPr/>
    </dgm:pt>
    <dgm:pt modelId="{8A7ABFA0-F3A3-4E94-A722-D93A68AE7686}" type="pres">
      <dgm:prSet presAssocID="{AE32F7B3-AEE1-48F8-B6E6-FE0D9BDFA1F7}" presName="compNode" presStyleCnt="0"/>
      <dgm:spPr/>
    </dgm:pt>
    <dgm:pt modelId="{C943BE82-9BA4-45BC-893A-5AE5FA50F9E1}" type="pres">
      <dgm:prSet presAssocID="{AE32F7B3-AEE1-48F8-B6E6-FE0D9BDFA1F7}" presName="iconRect" presStyleLbl="node1" presStyleIdx="1" presStyleCnt="4" custLinFactNeighborX="3834" custLinFactNeighborY="-1909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rama"/>
        </a:ext>
      </dgm:extLst>
    </dgm:pt>
    <dgm:pt modelId="{157D438F-935C-4030-BBC0-94B4345CBFB2}" type="pres">
      <dgm:prSet presAssocID="{AE32F7B3-AEE1-48F8-B6E6-FE0D9BDFA1F7}" presName="spaceRect" presStyleCnt="0"/>
      <dgm:spPr/>
    </dgm:pt>
    <dgm:pt modelId="{B49A69A8-7B9F-4577-8F68-1CAC0DFADAB2}" type="pres">
      <dgm:prSet presAssocID="{AE32F7B3-AEE1-48F8-B6E6-FE0D9BDFA1F7}" presName="textRect" presStyleLbl="revTx" presStyleIdx="1" presStyleCnt="4" custScaleY="102740" custLinFactNeighborX="-1726" custLinFactNeighborY="-6969">
        <dgm:presLayoutVars>
          <dgm:chMax val="1"/>
          <dgm:chPref val="1"/>
        </dgm:presLayoutVars>
      </dgm:prSet>
      <dgm:spPr/>
    </dgm:pt>
    <dgm:pt modelId="{EC51F568-AAD6-4D14-BA21-D08B5B8CF771}" type="pres">
      <dgm:prSet presAssocID="{E5550567-7FB0-4A17-BE6A-2BDC2A93B387}" presName="sibTrans" presStyleCnt="0"/>
      <dgm:spPr/>
    </dgm:pt>
    <dgm:pt modelId="{03E9E4EB-FABF-45EE-9898-97AA691A7F73}" type="pres">
      <dgm:prSet presAssocID="{43184D3C-F38D-4D77-98BF-1FE8DD921640}" presName="compNode" presStyleCnt="0"/>
      <dgm:spPr/>
    </dgm:pt>
    <dgm:pt modelId="{C08CD76C-F6E3-4CDD-ABA8-BD2568A1939C}" type="pres">
      <dgm:prSet presAssocID="{43184D3C-F38D-4D77-98BF-1FE8DD921640}" presName="iconRect" presStyleLbl="node1" presStyleIdx="2" presStyleCnt="4" custLinFactNeighborY="-1909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5BFC6487-571C-429E-9969-212E93F62557}" type="pres">
      <dgm:prSet presAssocID="{43184D3C-F38D-4D77-98BF-1FE8DD921640}" presName="spaceRect" presStyleCnt="0"/>
      <dgm:spPr/>
    </dgm:pt>
    <dgm:pt modelId="{BA384ED0-7903-449C-A4DB-43017DC7A1AD}" type="pres">
      <dgm:prSet presAssocID="{43184D3C-F38D-4D77-98BF-1FE8DD921640}" presName="textRect" presStyleLbl="revTx" presStyleIdx="2" presStyleCnt="4" custLinFactNeighborY="-6986">
        <dgm:presLayoutVars>
          <dgm:chMax val="1"/>
          <dgm:chPref val="1"/>
        </dgm:presLayoutVars>
      </dgm:prSet>
      <dgm:spPr/>
    </dgm:pt>
    <dgm:pt modelId="{F93C10C4-F400-40B5-8428-CCF6DB3C314B}" type="pres">
      <dgm:prSet presAssocID="{DDD8F838-0E38-4E3B-84BF-6FBACC1026A3}" presName="sibTrans" presStyleCnt="0"/>
      <dgm:spPr/>
    </dgm:pt>
    <dgm:pt modelId="{ACF769FF-6F1A-440E-ADD8-4E5FFF985F8A}" type="pres">
      <dgm:prSet presAssocID="{D28BACBA-B92E-40F7-BC3C-A3FCBE51C8CA}" presName="compNode" presStyleCnt="0"/>
      <dgm:spPr/>
    </dgm:pt>
    <dgm:pt modelId="{2C4061A6-6B0D-4CEF-873A-16EDC1EC133F}" type="pres">
      <dgm:prSet presAssocID="{D28BACBA-B92E-40F7-BC3C-A3FCBE51C8CA}" presName="iconRect" presStyleLbl="node1" presStyleIdx="3" presStyleCnt="4" custLinFactNeighborX="959" custLinFactNeighborY="-1909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ument"/>
        </a:ext>
      </dgm:extLst>
    </dgm:pt>
    <dgm:pt modelId="{D5B9CBE6-5116-47FD-8C29-A592C3EA7879}" type="pres">
      <dgm:prSet presAssocID="{D28BACBA-B92E-40F7-BC3C-A3FCBE51C8CA}" presName="spaceRect" presStyleCnt="0"/>
      <dgm:spPr/>
    </dgm:pt>
    <dgm:pt modelId="{573E6A06-3007-4A22-9AD1-C750036E017A}" type="pres">
      <dgm:prSet presAssocID="{D28BACBA-B92E-40F7-BC3C-A3FCBE51C8CA}" presName="textRect" presStyleLbl="revTx" presStyleIdx="3" presStyleCnt="4">
        <dgm:presLayoutVars>
          <dgm:chMax val="1"/>
          <dgm:chPref val="1"/>
        </dgm:presLayoutVars>
      </dgm:prSet>
      <dgm:spPr/>
    </dgm:pt>
  </dgm:ptLst>
  <dgm:cxnLst>
    <dgm:cxn modelId="{9B6B4600-66F8-49AD-9760-8D712C94B0A5}" type="presOf" srcId="{47735E00-BD18-46ED-B38F-36AA544327A8}" destId="{7F2F8D5B-BBE1-45EB-9438-37265C487CD9}" srcOrd="0" destOrd="0" presId="urn:microsoft.com/office/officeart/2018/2/layout/IconLabelList"/>
    <dgm:cxn modelId="{56B85206-9F65-469D-A3E6-6AA70E9136A3}" type="presOf" srcId="{24F240C3-5F3D-4CB3-ABFF-39E8FE1F1F35}" destId="{93E41045-15CC-4F97-9B8B-F0361EFC793E}" srcOrd="0" destOrd="0" presId="urn:microsoft.com/office/officeart/2018/2/layout/IconLabelList"/>
    <dgm:cxn modelId="{2ED1FF10-3F20-4A8B-A4F7-D9E24A833B33}" srcId="{47735E00-BD18-46ED-B38F-36AA544327A8}" destId="{D28BACBA-B92E-40F7-BC3C-A3FCBE51C8CA}" srcOrd="3" destOrd="0" parTransId="{35F1765A-60AB-498F-AA5A-B1E2DDA19607}" sibTransId="{A2BBD9CE-2449-4BE2-B692-349B3B0FA3AA}"/>
    <dgm:cxn modelId="{A5C48A1C-EDCE-41D2-BD49-75B2F3A61BA2}" type="presOf" srcId="{AE32F7B3-AEE1-48F8-B6E6-FE0D9BDFA1F7}" destId="{B49A69A8-7B9F-4577-8F68-1CAC0DFADAB2}" srcOrd="0" destOrd="0" presId="urn:microsoft.com/office/officeart/2018/2/layout/IconLabelList"/>
    <dgm:cxn modelId="{55268C3A-8C9F-4F07-B82F-E17691530E61}" srcId="{47735E00-BD18-46ED-B38F-36AA544327A8}" destId="{24F240C3-5F3D-4CB3-ABFF-39E8FE1F1F35}" srcOrd="0" destOrd="0" parTransId="{755D40DA-7B83-47ED-8BD4-2A32E9DD1EA4}" sibTransId="{9CD1F6ED-B271-4222-AB33-3248F4D29887}"/>
    <dgm:cxn modelId="{563ACF47-6992-4322-BAD0-06D3199D65A1}" type="presOf" srcId="{43184D3C-F38D-4D77-98BF-1FE8DD921640}" destId="{BA384ED0-7903-449C-A4DB-43017DC7A1AD}" srcOrd="0" destOrd="0" presId="urn:microsoft.com/office/officeart/2018/2/layout/IconLabelList"/>
    <dgm:cxn modelId="{FE44FB7B-00A5-4ADE-B067-25AD09199788}" srcId="{47735E00-BD18-46ED-B38F-36AA544327A8}" destId="{AE32F7B3-AEE1-48F8-B6E6-FE0D9BDFA1F7}" srcOrd="1" destOrd="0" parTransId="{3360379D-AFE5-4D6C-B064-62E99899754D}" sibTransId="{E5550567-7FB0-4A17-BE6A-2BDC2A93B387}"/>
    <dgm:cxn modelId="{59B72789-27F6-4847-9F72-E5061B943EED}" type="presOf" srcId="{D28BACBA-B92E-40F7-BC3C-A3FCBE51C8CA}" destId="{573E6A06-3007-4A22-9AD1-C750036E017A}" srcOrd="0" destOrd="0" presId="urn:microsoft.com/office/officeart/2018/2/layout/IconLabelList"/>
    <dgm:cxn modelId="{BA3281E9-E7D0-42CB-A13A-BE1957D17884}" srcId="{47735E00-BD18-46ED-B38F-36AA544327A8}" destId="{43184D3C-F38D-4D77-98BF-1FE8DD921640}" srcOrd="2" destOrd="0" parTransId="{264D06F6-1D5F-4F43-B20B-99956A8D89A2}" sibTransId="{DDD8F838-0E38-4E3B-84BF-6FBACC1026A3}"/>
    <dgm:cxn modelId="{1192534E-FD9A-4B04-8A85-9C6CD7D6BDBD}" type="presParOf" srcId="{7F2F8D5B-BBE1-45EB-9438-37265C487CD9}" destId="{CAAF790B-C0EF-49BF-83FD-1D9F89244C86}" srcOrd="0" destOrd="0" presId="urn:microsoft.com/office/officeart/2018/2/layout/IconLabelList"/>
    <dgm:cxn modelId="{EEE9F4CE-3E34-4A1D-BA2C-2B8FD84AB91E}" type="presParOf" srcId="{CAAF790B-C0EF-49BF-83FD-1D9F89244C86}" destId="{363519D7-E03D-43BE-9D59-2E5B234430B6}" srcOrd="0" destOrd="0" presId="urn:microsoft.com/office/officeart/2018/2/layout/IconLabelList"/>
    <dgm:cxn modelId="{81DC5523-1C03-437E-829F-C5ACBF7FFC72}" type="presParOf" srcId="{CAAF790B-C0EF-49BF-83FD-1D9F89244C86}" destId="{C0650BCB-A263-4D40-AE34-FC87D77C5CEC}" srcOrd="1" destOrd="0" presId="urn:microsoft.com/office/officeart/2018/2/layout/IconLabelList"/>
    <dgm:cxn modelId="{1963B556-D041-4184-A792-6DF3F855B3E6}" type="presParOf" srcId="{CAAF790B-C0EF-49BF-83FD-1D9F89244C86}" destId="{93E41045-15CC-4F97-9B8B-F0361EFC793E}" srcOrd="2" destOrd="0" presId="urn:microsoft.com/office/officeart/2018/2/layout/IconLabelList"/>
    <dgm:cxn modelId="{5697BCD7-F3F5-44A0-B916-6626DB03ADB4}" type="presParOf" srcId="{7F2F8D5B-BBE1-45EB-9438-37265C487CD9}" destId="{2F890BF0-DC28-4DA6-B33C-FD50DAB8AF36}" srcOrd="1" destOrd="0" presId="urn:microsoft.com/office/officeart/2018/2/layout/IconLabelList"/>
    <dgm:cxn modelId="{209D65F9-AF52-494E-A32C-A69747C1B7D3}" type="presParOf" srcId="{7F2F8D5B-BBE1-45EB-9438-37265C487CD9}" destId="{8A7ABFA0-F3A3-4E94-A722-D93A68AE7686}" srcOrd="2" destOrd="0" presId="urn:microsoft.com/office/officeart/2018/2/layout/IconLabelList"/>
    <dgm:cxn modelId="{5DD68AE2-BFDE-416A-997B-6A6AF8B15F4B}" type="presParOf" srcId="{8A7ABFA0-F3A3-4E94-A722-D93A68AE7686}" destId="{C943BE82-9BA4-45BC-893A-5AE5FA50F9E1}" srcOrd="0" destOrd="0" presId="urn:microsoft.com/office/officeart/2018/2/layout/IconLabelList"/>
    <dgm:cxn modelId="{F6410A38-E414-4171-BFEE-4D0A5D61A9DD}" type="presParOf" srcId="{8A7ABFA0-F3A3-4E94-A722-D93A68AE7686}" destId="{157D438F-935C-4030-BBC0-94B4345CBFB2}" srcOrd="1" destOrd="0" presId="urn:microsoft.com/office/officeart/2018/2/layout/IconLabelList"/>
    <dgm:cxn modelId="{BE03D8CA-E396-4B7E-BE70-A0F3A8DBBA5A}" type="presParOf" srcId="{8A7ABFA0-F3A3-4E94-A722-D93A68AE7686}" destId="{B49A69A8-7B9F-4577-8F68-1CAC0DFADAB2}" srcOrd="2" destOrd="0" presId="urn:microsoft.com/office/officeart/2018/2/layout/IconLabelList"/>
    <dgm:cxn modelId="{8B5095DF-99E3-40F0-997B-B488E38DDBFB}" type="presParOf" srcId="{7F2F8D5B-BBE1-45EB-9438-37265C487CD9}" destId="{EC51F568-AAD6-4D14-BA21-D08B5B8CF771}" srcOrd="3" destOrd="0" presId="urn:microsoft.com/office/officeart/2018/2/layout/IconLabelList"/>
    <dgm:cxn modelId="{5034C840-599B-49ED-9B27-AA5FAB73D484}" type="presParOf" srcId="{7F2F8D5B-BBE1-45EB-9438-37265C487CD9}" destId="{03E9E4EB-FABF-45EE-9898-97AA691A7F73}" srcOrd="4" destOrd="0" presId="urn:microsoft.com/office/officeart/2018/2/layout/IconLabelList"/>
    <dgm:cxn modelId="{2FE93ED1-2361-4FCC-BC66-23CB0B773A21}" type="presParOf" srcId="{03E9E4EB-FABF-45EE-9898-97AA691A7F73}" destId="{C08CD76C-F6E3-4CDD-ABA8-BD2568A1939C}" srcOrd="0" destOrd="0" presId="urn:microsoft.com/office/officeart/2018/2/layout/IconLabelList"/>
    <dgm:cxn modelId="{AE78FF9B-C1FE-42AB-A8D8-1F82E7859ECC}" type="presParOf" srcId="{03E9E4EB-FABF-45EE-9898-97AA691A7F73}" destId="{5BFC6487-571C-429E-9969-212E93F62557}" srcOrd="1" destOrd="0" presId="urn:microsoft.com/office/officeart/2018/2/layout/IconLabelList"/>
    <dgm:cxn modelId="{E8FC7BDF-8906-4465-B96C-B412BE223507}" type="presParOf" srcId="{03E9E4EB-FABF-45EE-9898-97AA691A7F73}" destId="{BA384ED0-7903-449C-A4DB-43017DC7A1AD}" srcOrd="2" destOrd="0" presId="urn:microsoft.com/office/officeart/2018/2/layout/IconLabelList"/>
    <dgm:cxn modelId="{AF2E9F3F-26B8-483A-8925-DB5D6D879D44}" type="presParOf" srcId="{7F2F8D5B-BBE1-45EB-9438-37265C487CD9}" destId="{F93C10C4-F400-40B5-8428-CCF6DB3C314B}" srcOrd="5" destOrd="0" presId="urn:microsoft.com/office/officeart/2018/2/layout/IconLabelList"/>
    <dgm:cxn modelId="{B4425F76-E198-49B3-9750-FE192F341049}" type="presParOf" srcId="{7F2F8D5B-BBE1-45EB-9438-37265C487CD9}" destId="{ACF769FF-6F1A-440E-ADD8-4E5FFF985F8A}" srcOrd="6" destOrd="0" presId="urn:microsoft.com/office/officeart/2018/2/layout/IconLabelList"/>
    <dgm:cxn modelId="{32A77F42-1818-4A89-9BEA-4A8D84EF806C}" type="presParOf" srcId="{ACF769FF-6F1A-440E-ADD8-4E5FFF985F8A}" destId="{2C4061A6-6B0D-4CEF-873A-16EDC1EC133F}" srcOrd="0" destOrd="0" presId="urn:microsoft.com/office/officeart/2018/2/layout/IconLabelList"/>
    <dgm:cxn modelId="{FCA4B785-F156-450B-9A23-FDE4B2B3B97E}" type="presParOf" srcId="{ACF769FF-6F1A-440E-ADD8-4E5FFF985F8A}" destId="{D5B9CBE6-5116-47FD-8C29-A592C3EA7879}" srcOrd="1" destOrd="0" presId="urn:microsoft.com/office/officeart/2018/2/layout/IconLabelList"/>
    <dgm:cxn modelId="{597FA2CF-30A2-41C1-B8B9-409B36E7867B}" type="presParOf" srcId="{ACF769FF-6F1A-440E-ADD8-4E5FFF985F8A}" destId="{573E6A06-3007-4A22-9AD1-C750036E017A}"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8572BC-8046-46BD-B16E-F7F6FF9829E7}" type="doc">
      <dgm:prSet loTypeId="urn:microsoft.com/office/officeart/2005/8/layout/list1" loCatId="list" qsTypeId="urn:microsoft.com/office/officeart/2005/8/quickstyle/simple1" qsCatId="simple" csTypeId="urn:microsoft.com/office/officeart/2005/8/colors/accent4_2" csCatId="accent4" phldr="1"/>
      <dgm:spPr/>
      <dgm:t>
        <a:bodyPr/>
        <a:lstStyle/>
        <a:p>
          <a:endParaRPr lang="en-US"/>
        </a:p>
      </dgm:t>
    </dgm:pt>
    <dgm:pt modelId="{43FD3333-E61F-47A3-ACE9-ED7CE494FD2A}">
      <dgm:prSet/>
      <dgm:spPr/>
      <dgm:t>
        <a:bodyPr/>
        <a:lstStyle/>
        <a:p>
          <a:r>
            <a:rPr lang="en-US">
              <a:solidFill>
                <a:schemeClr val="tx1"/>
              </a:solidFill>
            </a:rPr>
            <a:t>SAT Practice Websites </a:t>
          </a:r>
        </a:p>
      </dgm:t>
    </dgm:pt>
    <dgm:pt modelId="{AA0ABC35-C4E8-4D06-BDC7-B8B999E6C7E2}" type="parTrans" cxnId="{B539F997-207F-4E0D-82B9-F2F89B1E16F1}">
      <dgm:prSet/>
      <dgm:spPr/>
      <dgm:t>
        <a:bodyPr/>
        <a:lstStyle/>
        <a:p>
          <a:endParaRPr lang="en-US"/>
        </a:p>
      </dgm:t>
    </dgm:pt>
    <dgm:pt modelId="{FF5D4C2F-F213-4787-A5F9-144326339C7F}" type="sibTrans" cxnId="{B539F997-207F-4E0D-82B9-F2F89B1E16F1}">
      <dgm:prSet/>
      <dgm:spPr/>
      <dgm:t>
        <a:bodyPr/>
        <a:lstStyle/>
        <a:p>
          <a:endParaRPr lang="en-US"/>
        </a:p>
      </dgm:t>
    </dgm:pt>
    <dgm:pt modelId="{4D5EAC49-A632-4E6E-9C85-D8801CFCF7C0}">
      <dgm:prSet/>
      <dgm:spPr/>
      <dgm:t>
        <a:bodyPr/>
        <a:lstStyle/>
        <a:p>
          <a:r>
            <a:rPr lang="en-US">
              <a:hlinkClick xmlns:r="http://schemas.openxmlformats.org/officeDocument/2006/relationships" r:id="rId1"/>
            </a:rPr>
            <a:t>CollegeBoard.org</a:t>
          </a:r>
          <a:endParaRPr lang="en-US"/>
        </a:p>
      </dgm:t>
    </dgm:pt>
    <dgm:pt modelId="{AEE214A7-D9BE-4899-8F63-7D1B2D2C8616}" type="parTrans" cxnId="{A9273CFE-5E4E-44E8-A5C0-EDB726C59F02}">
      <dgm:prSet/>
      <dgm:spPr/>
      <dgm:t>
        <a:bodyPr/>
        <a:lstStyle/>
        <a:p>
          <a:endParaRPr lang="en-US"/>
        </a:p>
      </dgm:t>
    </dgm:pt>
    <dgm:pt modelId="{D1839756-F053-4711-B4E1-41B3ADB0799C}" type="sibTrans" cxnId="{A9273CFE-5E4E-44E8-A5C0-EDB726C59F02}">
      <dgm:prSet/>
      <dgm:spPr/>
      <dgm:t>
        <a:bodyPr/>
        <a:lstStyle/>
        <a:p>
          <a:endParaRPr lang="en-US"/>
        </a:p>
      </dgm:t>
    </dgm:pt>
    <dgm:pt modelId="{FF5D1AF4-C4F4-4B03-999A-2009A592A323}">
      <dgm:prSet/>
      <dgm:spPr/>
      <dgm:t>
        <a:bodyPr/>
        <a:lstStyle/>
        <a:p>
          <a:r>
            <a:rPr lang="en-US">
              <a:hlinkClick xmlns:r="http://schemas.openxmlformats.org/officeDocument/2006/relationships" r:id="rId2"/>
            </a:rPr>
            <a:t>KhanAcademy.org</a:t>
          </a:r>
          <a:endParaRPr lang="en-US"/>
        </a:p>
      </dgm:t>
    </dgm:pt>
    <dgm:pt modelId="{7C64E1A4-E446-49C2-9ADF-57C9B9A0FC2E}" type="parTrans" cxnId="{48D4997D-F037-4C6D-9F60-57B67171C0ED}">
      <dgm:prSet/>
      <dgm:spPr/>
      <dgm:t>
        <a:bodyPr/>
        <a:lstStyle/>
        <a:p>
          <a:endParaRPr lang="en-US"/>
        </a:p>
      </dgm:t>
    </dgm:pt>
    <dgm:pt modelId="{8F1E92F7-2658-4DCD-A402-03255F766F8A}" type="sibTrans" cxnId="{48D4997D-F037-4C6D-9F60-57B67171C0ED}">
      <dgm:prSet/>
      <dgm:spPr/>
      <dgm:t>
        <a:bodyPr/>
        <a:lstStyle/>
        <a:p>
          <a:endParaRPr lang="en-US"/>
        </a:p>
      </dgm:t>
    </dgm:pt>
    <dgm:pt modelId="{13BD8A88-C85C-43FE-8644-F1338FE10719}">
      <dgm:prSet/>
      <dgm:spPr/>
      <dgm:t>
        <a:bodyPr/>
        <a:lstStyle/>
        <a:p>
          <a:pPr rtl="0"/>
          <a:r>
            <a:rPr lang="en-US">
              <a:solidFill>
                <a:schemeClr val="tx1"/>
              </a:solidFill>
              <a:latin typeface="Calibri Light" panose="020F0302020204030204"/>
            </a:rPr>
            <a:t>ACT </a:t>
          </a:r>
          <a:r>
            <a:rPr lang="en-US">
              <a:solidFill>
                <a:schemeClr val="tx1"/>
              </a:solidFill>
            </a:rPr>
            <a:t>Practice Websites</a:t>
          </a:r>
          <a:r>
            <a:rPr lang="en-US">
              <a:solidFill>
                <a:schemeClr val="tx1"/>
              </a:solidFill>
              <a:latin typeface="Calibri Light" panose="020F0302020204030204"/>
            </a:rPr>
            <a:t> </a:t>
          </a:r>
          <a:endParaRPr lang="en-US">
            <a:solidFill>
              <a:schemeClr val="tx1"/>
            </a:solidFill>
          </a:endParaRPr>
        </a:p>
      </dgm:t>
    </dgm:pt>
    <dgm:pt modelId="{FBBDB7A5-96FD-4275-8AB2-62FE0C776E87}" type="parTrans" cxnId="{297661C0-34FA-4EBE-8E93-925A9F09ECD2}">
      <dgm:prSet/>
      <dgm:spPr/>
      <dgm:t>
        <a:bodyPr/>
        <a:lstStyle/>
        <a:p>
          <a:endParaRPr lang="en-US"/>
        </a:p>
      </dgm:t>
    </dgm:pt>
    <dgm:pt modelId="{96532ECE-17F8-4CF0-A775-3D98BA32CEE4}" type="sibTrans" cxnId="{297661C0-34FA-4EBE-8E93-925A9F09ECD2}">
      <dgm:prSet/>
      <dgm:spPr/>
      <dgm:t>
        <a:bodyPr/>
        <a:lstStyle/>
        <a:p>
          <a:endParaRPr lang="en-US"/>
        </a:p>
      </dgm:t>
    </dgm:pt>
    <dgm:pt modelId="{1676F4A8-AC7F-4C9B-883C-1C001B763A67}">
      <dgm:prSet/>
      <dgm:spPr/>
      <dgm:t>
        <a:bodyPr/>
        <a:lstStyle/>
        <a:p>
          <a:r>
            <a:rPr lang="en-US">
              <a:hlinkClick xmlns:r="http://schemas.openxmlformats.org/officeDocument/2006/relationships" r:id="rId3"/>
            </a:rPr>
            <a:t>Academy.act.org</a:t>
          </a:r>
          <a:endParaRPr lang="en-US"/>
        </a:p>
      </dgm:t>
    </dgm:pt>
    <dgm:pt modelId="{2D81E709-410C-4745-B4CC-0A377DEB3B96}" type="parTrans" cxnId="{8DF54247-99C5-4C3B-A99B-BDFB6FACDF19}">
      <dgm:prSet/>
      <dgm:spPr/>
      <dgm:t>
        <a:bodyPr/>
        <a:lstStyle/>
        <a:p>
          <a:endParaRPr lang="en-US"/>
        </a:p>
      </dgm:t>
    </dgm:pt>
    <dgm:pt modelId="{51D1EBA8-308F-4DD9-AF00-AEA054736A42}" type="sibTrans" cxnId="{8DF54247-99C5-4C3B-A99B-BDFB6FACDF19}">
      <dgm:prSet/>
      <dgm:spPr/>
      <dgm:t>
        <a:bodyPr/>
        <a:lstStyle/>
        <a:p>
          <a:endParaRPr lang="en-US"/>
        </a:p>
      </dgm:t>
    </dgm:pt>
    <dgm:pt modelId="{4FBB08C9-BF66-4F11-B4DC-0370956B534F}">
      <dgm:prSet/>
      <dgm:spPr/>
      <dgm:t>
        <a:bodyPr/>
        <a:lstStyle/>
        <a:p>
          <a:r>
            <a:rPr lang="en-US">
              <a:hlinkClick xmlns:r="http://schemas.openxmlformats.org/officeDocument/2006/relationships" r:id="rId4"/>
            </a:rPr>
            <a:t>ACT.org</a:t>
          </a:r>
          <a:endParaRPr lang="en-US"/>
        </a:p>
      </dgm:t>
    </dgm:pt>
    <dgm:pt modelId="{0A912F8C-3D71-49B2-AC8E-9F060437E955}" type="parTrans" cxnId="{10FD318B-B30E-4CEF-844D-A4B459B8B8F2}">
      <dgm:prSet/>
      <dgm:spPr/>
      <dgm:t>
        <a:bodyPr/>
        <a:lstStyle/>
        <a:p>
          <a:endParaRPr lang="en-US"/>
        </a:p>
      </dgm:t>
    </dgm:pt>
    <dgm:pt modelId="{F662F7E3-734A-4D22-93B2-90E7BCB8CA4A}" type="sibTrans" cxnId="{10FD318B-B30E-4CEF-844D-A4B459B8B8F2}">
      <dgm:prSet/>
      <dgm:spPr/>
      <dgm:t>
        <a:bodyPr/>
        <a:lstStyle/>
        <a:p>
          <a:endParaRPr lang="en-US"/>
        </a:p>
      </dgm:t>
    </dgm:pt>
    <dgm:pt modelId="{E14B6992-B8F0-4802-AC59-8A9C0EB4A082}">
      <dgm:prSet/>
      <dgm:spPr/>
      <dgm:t>
        <a:bodyPr/>
        <a:lstStyle/>
        <a:p>
          <a:r>
            <a:rPr lang="en-US"/>
            <a:t>PSAT - </a:t>
          </a:r>
          <a:r>
            <a:rPr lang="en-US">
              <a:hlinkClick xmlns:r="http://schemas.openxmlformats.org/officeDocument/2006/relationships" r:id="rId5"/>
            </a:rPr>
            <a:t>Studentscores.collegeboard.org</a:t>
          </a:r>
          <a:endParaRPr lang="en-US"/>
        </a:p>
      </dgm:t>
    </dgm:pt>
    <dgm:pt modelId="{F1330E00-2FC1-4347-AC55-A37A92018740}" type="parTrans" cxnId="{030F3B8C-E00D-4A59-9D5A-376488202C1E}">
      <dgm:prSet/>
      <dgm:spPr/>
      <dgm:t>
        <a:bodyPr/>
        <a:lstStyle/>
        <a:p>
          <a:endParaRPr lang="en-US"/>
        </a:p>
      </dgm:t>
    </dgm:pt>
    <dgm:pt modelId="{17089AD2-54EF-413F-BE16-337DD39EB27F}" type="sibTrans" cxnId="{030F3B8C-E00D-4A59-9D5A-376488202C1E}">
      <dgm:prSet/>
      <dgm:spPr/>
      <dgm:t>
        <a:bodyPr/>
        <a:lstStyle/>
        <a:p>
          <a:endParaRPr lang="en-US"/>
        </a:p>
      </dgm:t>
    </dgm:pt>
    <dgm:pt modelId="{90D72DF4-1158-284D-B264-75D9C6CA2DD3}" type="pres">
      <dgm:prSet presAssocID="{4C8572BC-8046-46BD-B16E-F7F6FF9829E7}" presName="linear" presStyleCnt="0">
        <dgm:presLayoutVars>
          <dgm:dir/>
          <dgm:animLvl val="lvl"/>
          <dgm:resizeHandles val="exact"/>
        </dgm:presLayoutVars>
      </dgm:prSet>
      <dgm:spPr/>
    </dgm:pt>
    <dgm:pt modelId="{D4767FDB-F539-5A45-9328-83BB73EB401E}" type="pres">
      <dgm:prSet presAssocID="{43FD3333-E61F-47A3-ACE9-ED7CE494FD2A}" presName="parentLin" presStyleCnt="0"/>
      <dgm:spPr/>
    </dgm:pt>
    <dgm:pt modelId="{2192E59F-A41A-0742-8A04-B38D720993A0}" type="pres">
      <dgm:prSet presAssocID="{43FD3333-E61F-47A3-ACE9-ED7CE494FD2A}" presName="parentLeftMargin" presStyleLbl="node1" presStyleIdx="0" presStyleCnt="2"/>
      <dgm:spPr/>
    </dgm:pt>
    <dgm:pt modelId="{B4E2F3AF-66CA-1040-AA94-6EFBA062E4F9}" type="pres">
      <dgm:prSet presAssocID="{43FD3333-E61F-47A3-ACE9-ED7CE494FD2A}" presName="parentText" presStyleLbl="node1" presStyleIdx="0" presStyleCnt="2">
        <dgm:presLayoutVars>
          <dgm:chMax val="0"/>
          <dgm:bulletEnabled val="1"/>
        </dgm:presLayoutVars>
      </dgm:prSet>
      <dgm:spPr/>
    </dgm:pt>
    <dgm:pt modelId="{03503DFF-1FB6-1C47-986C-4F425C14D892}" type="pres">
      <dgm:prSet presAssocID="{43FD3333-E61F-47A3-ACE9-ED7CE494FD2A}" presName="negativeSpace" presStyleCnt="0"/>
      <dgm:spPr/>
    </dgm:pt>
    <dgm:pt modelId="{47337ADE-A57D-454D-8FCC-5E988A25A091}" type="pres">
      <dgm:prSet presAssocID="{43FD3333-E61F-47A3-ACE9-ED7CE494FD2A}" presName="childText" presStyleLbl="conFgAcc1" presStyleIdx="0" presStyleCnt="2" custLinFactNeighborX="-3593" custLinFactNeighborY="20562">
        <dgm:presLayoutVars>
          <dgm:bulletEnabled val="1"/>
        </dgm:presLayoutVars>
      </dgm:prSet>
      <dgm:spPr/>
    </dgm:pt>
    <dgm:pt modelId="{06AE2A3C-F613-E449-B1B5-5037D4E4C555}" type="pres">
      <dgm:prSet presAssocID="{FF5D4C2F-F213-4787-A5F9-144326339C7F}" presName="spaceBetweenRectangles" presStyleCnt="0"/>
      <dgm:spPr/>
    </dgm:pt>
    <dgm:pt modelId="{4B60C00C-924A-5143-8C5F-57D04DB135A6}" type="pres">
      <dgm:prSet presAssocID="{13BD8A88-C85C-43FE-8644-F1338FE10719}" presName="parentLin" presStyleCnt="0"/>
      <dgm:spPr/>
    </dgm:pt>
    <dgm:pt modelId="{7E432DDE-F1CA-4B46-8470-A0E7091BDA91}" type="pres">
      <dgm:prSet presAssocID="{13BD8A88-C85C-43FE-8644-F1338FE10719}" presName="parentLeftMargin" presStyleLbl="node1" presStyleIdx="0" presStyleCnt="2"/>
      <dgm:spPr/>
    </dgm:pt>
    <dgm:pt modelId="{B9F24615-5C48-164E-9106-A3DF28CDAAB9}" type="pres">
      <dgm:prSet presAssocID="{13BD8A88-C85C-43FE-8644-F1338FE10719}" presName="parentText" presStyleLbl="node1" presStyleIdx="1" presStyleCnt="2">
        <dgm:presLayoutVars>
          <dgm:chMax val="0"/>
          <dgm:bulletEnabled val="1"/>
        </dgm:presLayoutVars>
      </dgm:prSet>
      <dgm:spPr/>
    </dgm:pt>
    <dgm:pt modelId="{4A37A99C-9B06-BC4E-A68E-F4C7D499C53F}" type="pres">
      <dgm:prSet presAssocID="{13BD8A88-C85C-43FE-8644-F1338FE10719}" presName="negativeSpace" presStyleCnt="0"/>
      <dgm:spPr/>
    </dgm:pt>
    <dgm:pt modelId="{0FAAC4F3-2302-CB45-86D5-150DE7DE16C0}" type="pres">
      <dgm:prSet presAssocID="{13BD8A88-C85C-43FE-8644-F1338FE10719}" presName="childText" presStyleLbl="conFgAcc1" presStyleIdx="1" presStyleCnt="2">
        <dgm:presLayoutVars>
          <dgm:bulletEnabled val="1"/>
        </dgm:presLayoutVars>
      </dgm:prSet>
      <dgm:spPr/>
    </dgm:pt>
  </dgm:ptLst>
  <dgm:cxnLst>
    <dgm:cxn modelId="{21A78001-29A9-4C3C-835F-9EA1C740F27C}" type="presOf" srcId="{13BD8A88-C85C-43FE-8644-F1338FE10719}" destId="{7E432DDE-F1CA-4B46-8470-A0E7091BDA91}" srcOrd="0" destOrd="0" presId="urn:microsoft.com/office/officeart/2005/8/layout/list1"/>
    <dgm:cxn modelId="{77F23818-4C21-4007-9968-AB0CA1EE134A}" type="presOf" srcId="{E14B6992-B8F0-4802-AC59-8A9C0EB4A082}" destId="{47337ADE-A57D-454D-8FCC-5E988A25A091}" srcOrd="0" destOrd="2" presId="urn:microsoft.com/office/officeart/2005/8/layout/list1"/>
    <dgm:cxn modelId="{C54AC31A-05D7-694C-A890-7B8D8898E014}" type="presOf" srcId="{4C8572BC-8046-46BD-B16E-F7F6FF9829E7}" destId="{90D72DF4-1158-284D-B264-75D9C6CA2DD3}" srcOrd="0" destOrd="0" presId="urn:microsoft.com/office/officeart/2005/8/layout/list1"/>
    <dgm:cxn modelId="{1538B029-76B4-4D65-8B37-B2A7E31140BC}" type="presOf" srcId="{1676F4A8-AC7F-4C9B-883C-1C001B763A67}" destId="{0FAAC4F3-2302-CB45-86D5-150DE7DE16C0}" srcOrd="0" destOrd="1" presId="urn:microsoft.com/office/officeart/2005/8/layout/list1"/>
    <dgm:cxn modelId="{8DF54247-99C5-4C3B-A99B-BDFB6FACDF19}" srcId="{13BD8A88-C85C-43FE-8644-F1338FE10719}" destId="{1676F4A8-AC7F-4C9B-883C-1C001B763A67}" srcOrd="1" destOrd="0" parTransId="{2D81E709-410C-4745-B4CC-0A377DEB3B96}" sibTransId="{51D1EBA8-308F-4DD9-AF00-AEA054736A42}"/>
    <dgm:cxn modelId="{FE52814F-C7D6-4492-A578-4D0BFF591FD8}" type="presOf" srcId="{43FD3333-E61F-47A3-ACE9-ED7CE494FD2A}" destId="{B4E2F3AF-66CA-1040-AA94-6EFBA062E4F9}" srcOrd="1" destOrd="0" presId="urn:microsoft.com/office/officeart/2005/8/layout/list1"/>
    <dgm:cxn modelId="{48D4997D-F037-4C6D-9F60-57B67171C0ED}" srcId="{43FD3333-E61F-47A3-ACE9-ED7CE494FD2A}" destId="{FF5D1AF4-C4F4-4B03-999A-2009A592A323}" srcOrd="1" destOrd="0" parTransId="{7C64E1A4-E446-49C2-9ADF-57C9B9A0FC2E}" sibTransId="{8F1E92F7-2658-4DCD-A402-03255F766F8A}"/>
    <dgm:cxn modelId="{10FD318B-B30E-4CEF-844D-A4B459B8B8F2}" srcId="{13BD8A88-C85C-43FE-8644-F1338FE10719}" destId="{4FBB08C9-BF66-4F11-B4DC-0370956B534F}" srcOrd="0" destOrd="0" parTransId="{0A912F8C-3D71-49B2-AC8E-9F060437E955}" sibTransId="{F662F7E3-734A-4D22-93B2-90E7BCB8CA4A}"/>
    <dgm:cxn modelId="{030F3B8C-E00D-4A59-9D5A-376488202C1E}" srcId="{43FD3333-E61F-47A3-ACE9-ED7CE494FD2A}" destId="{E14B6992-B8F0-4802-AC59-8A9C0EB4A082}" srcOrd="2" destOrd="0" parTransId="{F1330E00-2FC1-4347-AC55-A37A92018740}" sibTransId="{17089AD2-54EF-413F-BE16-337DD39EB27F}"/>
    <dgm:cxn modelId="{B539F997-207F-4E0D-82B9-F2F89B1E16F1}" srcId="{4C8572BC-8046-46BD-B16E-F7F6FF9829E7}" destId="{43FD3333-E61F-47A3-ACE9-ED7CE494FD2A}" srcOrd="0" destOrd="0" parTransId="{AA0ABC35-C4E8-4D06-BDC7-B8B999E6C7E2}" sibTransId="{FF5D4C2F-F213-4787-A5F9-144326339C7F}"/>
    <dgm:cxn modelId="{59CA31A3-25ED-4808-84A2-33321E84C1F4}" type="presOf" srcId="{4FBB08C9-BF66-4F11-B4DC-0370956B534F}" destId="{0FAAC4F3-2302-CB45-86D5-150DE7DE16C0}" srcOrd="0" destOrd="0" presId="urn:microsoft.com/office/officeart/2005/8/layout/list1"/>
    <dgm:cxn modelId="{1CD63BA7-0527-4BB3-936F-43FE860295D8}" type="presOf" srcId="{FF5D1AF4-C4F4-4B03-999A-2009A592A323}" destId="{47337ADE-A57D-454D-8FCC-5E988A25A091}" srcOrd="0" destOrd="1" presId="urn:microsoft.com/office/officeart/2005/8/layout/list1"/>
    <dgm:cxn modelId="{210DC0B1-BF66-4349-84A6-C04722DB9EFE}" type="presOf" srcId="{13BD8A88-C85C-43FE-8644-F1338FE10719}" destId="{B9F24615-5C48-164E-9106-A3DF28CDAAB9}" srcOrd="1" destOrd="0" presId="urn:microsoft.com/office/officeart/2005/8/layout/list1"/>
    <dgm:cxn modelId="{297661C0-34FA-4EBE-8E93-925A9F09ECD2}" srcId="{4C8572BC-8046-46BD-B16E-F7F6FF9829E7}" destId="{13BD8A88-C85C-43FE-8644-F1338FE10719}" srcOrd="1" destOrd="0" parTransId="{FBBDB7A5-96FD-4275-8AB2-62FE0C776E87}" sibTransId="{96532ECE-17F8-4CF0-A775-3D98BA32CEE4}"/>
    <dgm:cxn modelId="{292D83D2-B9EA-4118-B931-A47681B3BA4F}" type="presOf" srcId="{4D5EAC49-A632-4E6E-9C85-D8801CFCF7C0}" destId="{47337ADE-A57D-454D-8FCC-5E988A25A091}" srcOrd="0" destOrd="0" presId="urn:microsoft.com/office/officeart/2005/8/layout/list1"/>
    <dgm:cxn modelId="{915406D4-AB27-476D-B2E5-03EA15055294}" type="presOf" srcId="{43FD3333-E61F-47A3-ACE9-ED7CE494FD2A}" destId="{2192E59F-A41A-0742-8A04-B38D720993A0}" srcOrd="0" destOrd="0" presId="urn:microsoft.com/office/officeart/2005/8/layout/list1"/>
    <dgm:cxn modelId="{A9273CFE-5E4E-44E8-A5C0-EDB726C59F02}" srcId="{43FD3333-E61F-47A3-ACE9-ED7CE494FD2A}" destId="{4D5EAC49-A632-4E6E-9C85-D8801CFCF7C0}" srcOrd="0" destOrd="0" parTransId="{AEE214A7-D9BE-4899-8F63-7D1B2D2C8616}" sibTransId="{D1839756-F053-4711-B4E1-41B3ADB0799C}"/>
    <dgm:cxn modelId="{4F631F39-D3D7-47DE-A236-EEA3EA02E623}" type="presParOf" srcId="{90D72DF4-1158-284D-B264-75D9C6CA2DD3}" destId="{D4767FDB-F539-5A45-9328-83BB73EB401E}" srcOrd="0" destOrd="0" presId="urn:microsoft.com/office/officeart/2005/8/layout/list1"/>
    <dgm:cxn modelId="{CDFFEC6A-C9EB-424A-BBC3-BDA3EA741818}" type="presParOf" srcId="{D4767FDB-F539-5A45-9328-83BB73EB401E}" destId="{2192E59F-A41A-0742-8A04-B38D720993A0}" srcOrd="0" destOrd="0" presId="urn:microsoft.com/office/officeart/2005/8/layout/list1"/>
    <dgm:cxn modelId="{5D6D46E1-F60B-4CE0-B350-28F0B03627C3}" type="presParOf" srcId="{D4767FDB-F539-5A45-9328-83BB73EB401E}" destId="{B4E2F3AF-66CA-1040-AA94-6EFBA062E4F9}" srcOrd="1" destOrd="0" presId="urn:microsoft.com/office/officeart/2005/8/layout/list1"/>
    <dgm:cxn modelId="{F63ACC27-E506-433C-B903-B54F4FD88D9F}" type="presParOf" srcId="{90D72DF4-1158-284D-B264-75D9C6CA2DD3}" destId="{03503DFF-1FB6-1C47-986C-4F425C14D892}" srcOrd="1" destOrd="0" presId="urn:microsoft.com/office/officeart/2005/8/layout/list1"/>
    <dgm:cxn modelId="{9A305657-9FC4-4E53-A59E-82D5E8EB58E5}" type="presParOf" srcId="{90D72DF4-1158-284D-B264-75D9C6CA2DD3}" destId="{47337ADE-A57D-454D-8FCC-5E988A25A091}" srcOrd="2" destOrd="0" presId="urn:microsoft.com/office/officeart/2005/8/layout/list1"/>
    <dgm:cxn modelId="{A27F90A2-CDCA-49D1-A5DD-959E63FF0138}" type="presParOf" srcId="{90D72DF4-1158-284D-B264-75D9C6CA2DD3}" destId="{06AE2A3C-F613-E449-B1B5-5037D4E4C555}" srcOrd="3" destOrd="0" presId="urn:microsoft.com/office/officeart/2005/8/layout/list1"/>
    <dgm:cxn modelId="{6F378AB1-828A-419B-AE1F-8C2FDC339A40}" type="presParOf" srcId="{90D72DF4-1158-284D-B264-75D9C6CA2DD3}" destId="{4B60C00C-924A-5143-8C5F-57D04DB135A6}" srcOrd="4" destOrd="0" presId="urn:microsoft.com/office/officeart/2005/8/layout/list1"/>
    <dgm:cxn modelId="{77B8537C-353C-4B1B-887A-0EBA3EC97FBB}" type="presParOf" srcId="{4B60C00C-924A-5143-8C5F-57D04DB135A6}" destId="{7E432DDE-F1CA-4B46-8470-A0E7091BDA91}" srcOrd="0" destOrd="0" presId="urn:microsoft.com/office/officeart/2005/8/layout/list1"/>
    <dgm:cxn modelId="{D039C7CD-85DA-48C3-A8FC-BC7F18B23D94}" type="presParOf" srcId="{4B60C00C-924A-5143-8C5F-57D04DB135A6}" destId="{B9F24615-5C48-164E-9106-A3DF28CDAAB9}" srcOrd="1" destOrd="0" presId="urn:microsoft.com/office/officeart/2005/8/layout/list1"/>
    <dgm:cxn modelId="{B6CF20DF-B81B-491F-BB5D-6DA96E8C26C8}" type="presParOf" srcId="{90D72DF4-1158-284D-B264-75D9C6CA2DD3}" destId="{4A37A99C-9B06-BC4E-A68E-F4C7D499C53F}" srcOrd="5" destOrd="0" presId="urn:microsoft.com/office/officeart/2005/8/layout/list1"/>
    <dgm:cxn modelId="{C0428D5A-32D3-4A76-A8C5-D72494AA4C03}" type="presParOf" srcId="{90D72DF4-1158-284D-B264-75D9C6CA2DD3}" destId="{0FAAC4F3-2302-CB45-86D5-150DE7DE16C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519D7-E03D-43BE-9D59-2E5B234430B6}">
      <dsp:nvSpPr>
        <dsp:cNvPr id="0" name=""/>
        <dsp:cNvSpPr/>
      </dsp:nvSpPr>
      <dsp:spPr>
        <a:xfrm>
          <a:off x="974283" y="796831"/>
          <a:ext cx="926133" cy="9261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3E41045-15CC-4F97-9B8B-F0361EFC793E}">
      <dsp:nvSpPr>
        <dsp:cNvPr id="0" name=""/>
        <dsp:cNvSpPr/>
      </dsp:nvSpPr>
      <dsp:spPr>
        <a:xfrm>
          <a:off x="294145" y="2034114"/>
          <a:ext cx="2058075" cy="453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a:t>Prepare for a</a:t>
          </a:r>
        </a:p>
        <a:p>
          <a:pPr marL="0" lvl="0" indent="0" algn="ctr" defTabSz="889000">
            <a:lnSpc>
              <a:spcPct val="90000"/>
            </a:lnSpc>
            <a:spcBef>
              <a:spcPct val="0"/>
            </a:spcBef>
            <a:spcAft>
              <a:spcPct val="35000"/>
            </a:spcAft>
            <a:buNone/>
          </a:pPr>
          <a:r>
            <a:rPr lang="en-US" sz="2000" kern="1200"/>
            <a:t>Strong </a:t>
          </a:r>
        </a:p>
        <a:p>
          <a:pPr marL="0" lvl="0" indent="0" algn="ctr" defTabSz="889000">
            <a:lnSpc>
              <a:spcPct val="90000"/>
            </a:lnSpc>
            <a:spcBef>
              <a:spcPct val="0"/>
            </a:spcBef>
            <a:spcAft>
              <a:spcPct val="35000"/>
            </a:spcAft>
            <a:buNone/>
          </a:pPr>
          <a:r>
            <a:rPr lang="en-US" sz="2000" kern="1200"/>
            <a:t>Senior Year</a:t>
          </a:r>
        </a:p>
      </dsp:txBody>
      <dsp:txXfrm>
        <a:off x="294145" y="2034114"/>
        <a:ext cx="2058075" cy="453661"/>
      </dsp:txXfrm>
    </dsp:sp>
    <dsp:sp modelId="{C943BE82-9BA4-45BC-893A-5AE5FA50F9E1}">
      <dsp:nvSpPr>
        <dsp:cNvPr id="0" name=""/>
        <dsp:cNvSpPr/>
      </dsp:nvSpPr>
      <dsp:spPr>
        <a:xfrm>
          <a:off x="3392522" y="709133"/>
          <a:ext cx="926133" cy="9261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49A69A8-7B9F-4577-8F68-1CAC0DFADAB2}">
      <dsp:nvSpPr>
        <dsp:cNvPr id="0" name=""/>
        <dsp:cNvSpPr/>
      </dsp:nvSpPr>
      <dsp:spPr>
        <a:xfrm>
          <a:off x="2755521" y="2034730"/>
          <a:ext cx="2058075" cy="652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a:t>Practice and register for </a:t>
          </a:r>
        </a:p>
        <a:p>
          <a:pPr marL="0" lvl="0" indent="0" algn="ctr" defTabSz="889000">
            <a:lnSpc>
              <a:spcPct val="90000"/>
            </a:lnSpc>
            <a:spcBef>
              <a:spcPct val="0"/>
            </a:spcBef>
            <a:spcAft>
              <a:spcPct val="35000"/>
            </a:spcAft>
            <a:buNone/>
          </a:pPr>
          <a:r>
            <a:rPr lang="en-US" sz="2000" kern="1200"/>
            <a:t>ACT and SAT</a:t>
          </a:r>
        </a:p>
      </dsp:txBody>
      <dsp:txXfrm>
        <a:off x="2755521" y="2034730"/>
        <a:ext cx="2058075" cy="652825"/>
      </dsp:txXfrm>
    </dsp:sp>
    <dsp:sp modelId="{C08CD76C-F6E3-4CDD-ABA8-BD2568A1939C}">
      <dsp:nvSpPr>
        <dsp:cNvPr id="0" name=""/>
        <dsp:cNvSpPr/>
      </dsp:nvSpPr>
      <dsp:spPr>
        <a:xfrm>
          <a:off x="5775252" y="713485"/>
          <a:ext cx="926133" cy="9261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A384ED0-7903-449C-A4DB-43017DC7A1AD}">
      <dsp:nvSpPr>
        <dsp:cNvPr id="0" name=""/>
        <dsp:cNvSpPr/>
      </dsp:nvSpPr>
      <dsp:spPr>
        <a:xfrm>
          <a:off x="5209281" y="2047680"/>
          <a:ext cx="2058075" cy="635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t>Complete </a:t>
          </a:r>
        </a:p>
        <a:p>
          <a:pPr marL="0" lvl="0" indent="0" algn="ctr" defTabSz="889000">
            <a:lnSpc>
              <a:spcPct val="90000"/>
            </a:lnSpc>
            <a:spcBef>
              <a:spcPct val="0"/>
            </a:spcBef>
            <a:spcAft>
              <a:spcPct val="35000"/>
            </a:spcAft>
            <a:buNone/>
          </a:pPr>
          <a:r>
            <a:rPr lang="en-US" sz="2000" kern="1200" dirty="0"/>
            <a:t>CAS Hours</a:t>
          </a:r>
        </a:p>
      </dsp:txBody>
      <dsp:txXfrm>
        <a:off x="5209281" y="2047680"/>
        <a:ext cx="2058075" cy="635415"/>
      </dsp:txXfrm>
    </dsp:sp>
    <dsp:sp modelId="{2C4061A6-6B0D-4CEF-873A-16EDC1EC133F}">
      <dsp:nvSpPr>
        <dsp:cNvPr id="0" name=""/>
        <dsp:cNvSpPr/>
      </dsp:nvSpPr>
      <dsp:spPr>
        <a:xfrm>
          <a:off x="8202371" y="713485"/>
          <a:ext cx="926133" cy="92613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73E6A06-3007-4A22-9AD1-C750036E017A}">
      <dsp:nvSpPr>
        <dsp:cNvPr id="0" name=""/>
        <dsp:cNvSpPr/>
      </dsp:nvSpPr>
      <dsp:spPr>
        <a:xfrm>
          <a:off x="7627519" y="2092070"/>
          <a:ext cx="2058075" cy="6354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a:t>Build Your Resume</a:t>
          </a:r>
          <a:endParaRPr lang="en-US" sz="2000" kern="1200">
            <a:highlight>
              <a:srgbClr val="FFFF00"/>
            </a:highlight>
          </a:endParaRPr>
        </a:p>
      </dsp:txBody>
      <dsp:txXfrm>
        <a:off x="7627519" y="2092070"/>
        <a:ext cx="2058075" cy="6354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337ADE-A57D-454D-8FCC-5E988A25A091}">
      <dsp:nvSpPr>
        <dsp:cNvPr id="0" name=""/>
        <dsp:cNvSpPr/>
      </dsp:nvSpPr>
      <dsp:spPr>
        <a:xfrm>
          <a:off x="0" y="712255"/>
          <a:ext cx="7407859" cy="22680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4932" tIns="624840" rIns="574932" bIns="213360" numCol="1" spcCol="1270" anchor="t" anchorCtr="0">
          <a:noAutofit/>
        </a:bodyPr>
        <a:lstStyle/>
        <a:p>
          <a:pPr marL="285750" lvl="1" indent="-285750" algn="l" defTabSz="1333500">
            <a:lnSpc>
              <a:spcPct val="90000"/>
            </a:lnSpc>
            <a:spcBef>
              <a:spcPct val="0"/>
            </a:spcBef>
            <a:spcAft>
              <a:spcPct val="15000"/>
            </a:spcAft>
            <a:buChar char="•"/>
          </a:pPr>
          <a:r>
            <a:rPr lang="en-US" sz="3000" kern="1200">
              <a:hlinkClick xmlns:r="http://schemas.openxmlformats.org/officeDocument/2006/relationships" r:id="rId1"/>
            </a:rPr>
            <a:t>CollegeBoard.org</a:t>
          </a:r>
          <a:endParaRPr lang="en-US" sz="3000" kern="1200"/>
        </a:p>
        <a:p>
          <a:pPr marL="285750" lvl="1" indent="-285750" algn="l" defTabSz="1333500">
            <a:lnSpc>
              <a:spcPct val="90000"/>
            </a:lnSpc>
            <a:spcBef>
              <a:spcPct val="0"/>
            </a:spcBef>
            <a:spcAft>
              <a:spcPct val="15000"/>
            </a:spcAft>
            <a:buChar char="•"/>
          </a:pPr>
          <a:r>
            <a:rPr lang="en-US" sz="3000" kern="1200">
              <a:hlinkClick xmlns:r="http://schemas.openxmlformats.org/officeDocument/2006/relationships" r:id="rId2"/>
            </a:rPr>
            <a:t>KhanAcademy.org</a:t>
          </a:r>
          <a:endParaRPr lang="en-US" sz="3000" kern="1200"/>
        </a:p>
        <a:p>
          <a:pPr marL="285750" lvl="1" indent="-285750" algn="l" defTabSz="1333500">
            <a:lnSpc>
              <a:spcPct val="90000"/>
            </a:lnSpc>
            <a:spcBef>
              <a:spcPct val="0"/>
            </a:spcBef>
            <a:spcAft>
              <a:spcPct val="15000"/>
            </a:spcAft>
            <a:buChar char="•"/>
          </a:pPr>
          <a:r>
            <a:rPr lang="en-US" sz="3000" kern="1200"/>
            <a:t>PSAT - </a:t>
          </a:r>
          <a:r>
            <a:rPr lang="en-US" sz="3000" kern="1200">
              <a:hlinkClick xmlns:r="http://schemas.openxmlformats.org/officeDocument/2006/relationships" r:id="rId3"/>
            </a:rPr>
            <a:t>Studentscores.collegeboard.org</a:t>
          </a:r>
          <a:endParaRPr lang="en-US" sz="3000" kern="1200"/>
        </a:p>
      </dsp:txBody>
      <dsp:txXfrm>
        <a:off x="0" y="712255"/>
        <a:ext cx="7407859" cy="2268000"/>
      </dsp:txXfrm>
    </dsp:sp>
    <dsp:sp modelId="{B4E2F3AF-66CA-1040-AA94-6EFBA062E4F9}">
      <dsp:nvSpPr>
        <dsp:cNvPr id="0" name=""/>
        <dsp:cNvSpPr/>
      </dsp:nvSpPr>
      <dsp:spPr>
        <a:xfrm>
          <a:off x="370392" y="236145"/>
          <a:ext cx="5185501" cy="8856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000" tIns="0" rIns="196000" bIns="0" numCol="1" spcCol="1270" anchor="ctr" anchorCtr="0">
          <a:noAutofit/>
        </a:bodyPr>
        <a:lstStyle/>
        <a:p>
          <a:pPr marL="0" lvl="0" indent="0" algn="l" defTabSz="1333500">
            <a:lnSpc>
              <a:spcPct val="90000"/>
            </a:lnSpc>
            <a:spcBef>
              <a:spcPct val="0"/>
            </a:spcBef>
            <a:spcAft>
              <a:spcPct val="35000"/>
            </a:spcAft>
            <a:buNone/>
          </a:pPr>
          <a:r>
            <a:rPr lang="en-US" sz="3000" kern="1200">
              <a:solidFill>
                <a:schemeClr val="tx1"/>
              </a:solidFill>
            </a:rPr>
            <a:t>SAT Practice Websites </a:t>
          </a:r>
        </a:p>
      </dsp:txBody>
      <dsp:txXfrm>
        <a:off x="413623" y="279376"/>
        <a:ext cx="5099039" cy="799138"/>
      </dsp:txXfrm>
    </dsp:sp>
    <dsp:sp modelId="{0FAAC4F3-2302-CB45-86D5-150DE7DE16C0}">
      <dsp:nvSpPr>
        <dsp:cNvPr id="0" name=""/>
        <dsp:cNvSpPr/>
      </dsp:nvSpPr>
      <dsp:spPr>
        <a:xfrm>
          <a:off x="0" y="3551745"/>
          <a:ext cx="7407859" cy="174825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4932" tIns="624840" rIns="574932" bIns="213360" numCol="1" spcCol="1270" anchor="t" anchorCtr="0">
          <a:noAutofit/>
        </a:bodyPr>
        <a:lstStyle/>
        <a:p>
          <a:pPr marL="285750" lvl="1" indent="-285750" algn="l" defTabSz="1333500">
            <a:lnSpc>
              <a:spcPct val="90000"/>
            </a:lnSpc>
            <a:spcBef>
              <a:spcPct val="0"/>
            </a:spcBef>
            <a:spcAft>
              <a:spcPct val="15000"/>
            </a:spcAft>
            <a:buChar char="•"/>
          </a:pPr>
          <a:r>
            <a:rPr lang="en-US" sz="3000" kern="1200">
              <a:hlinkClick xmlns:r="http://schemas.openxmlformats.org/officeDocument/2006/relationships" r:id="rId4"/>
            </a:rPr>
            <a:t>ACT.org</a:t>
          </a:r>
          <a:endParaRPr lang="en-US" sz="3000" kern="1200"/>
        </a:p>
        <a:p>
          <a:pPr marL="285750" lvl="1" indent="-285750" algn="l" defTabSz="1333500">
            <a:lnSpc>
              <a:spcPct val="90000"/>
            </a:lnSpc>
            <a:spcBef>
              <a:spcPct val="0"/>
            </a:spcBef>
            <a:spcAft>
              <a:spcPct val="15000"/>
            </a:spcAft>
            <a:buChar char="•"/>
          </a:pPr>
          <a:r>
            <a:rPr lang="en-US" sz="3000" kern="1200">
              <a:hlinkClick xmlns:r="http://schemas.openxmlformats.org/officeDocument/2006/relationships" r:id="rId5"/>
            </a:rPr>
            <a:t>Academy.act.org</a:t>
          </a:r>
          <a:endParaRPr lang="en-US" sz="3000" kern="1200"/>
        </a:p>
      </dsp:txBody>
      <dsp:txXfrm>
        <a:off x="0" y="3551745"/>
        <a:ext cx="7407859" cy="1748250"/>
      </dsp:txXfrm>
    </dsp:sp>
    <dsp:sp modelId="{B9F24615-5C48-164E-9106-A3DF28CDAAB9}">
      <dsp:nvSpPr>
        <dsp:cNvPr id="0" name=""/>
        <dsp:cNvSpPr/>
      </dsp:nvSpPr>
      <dsp:spPr>
        <a:xfrm>
          <a:off x="370392" y="3108945"/>
          <a:ext cx="5185501" cy="8856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000" tIns="0" rIns="196000" bIns="0" numCol="1" spcCol="1270" anchor="ctr" anchorCtr="0">
          <a:noAutofit/>
        </a:bodyPr>
        <a:lstStyle/>
        <a:p>
          <a:pPr marL="0" lvl="0" indent="0" algn="l" defTabSz="1333500" rtl="0">
            <a:lnSpc>
              <a:spcPct val="90000"/>
            </a:lnSpc>
            <a:spcBef>
              <a:spcPct val="0"/>
            </a:spcBef>
            <a:spcAft>
              <a:spcPct val="35000"/>
            </a:spcAft>
            <a:buNone/>
          </a:pPr>
          <a:r>
            <a:rPr lang="en-US" sz="3000" kern="1200">
              <a:solidFill>
                <a:schemeClr val="tx1"/>
              </a:solidFill>
              <a:latin typeface="Calibri Light" panose="020F0302020204030204"/>
            </a:rPr>
            <a:t>ACT </a:t>
          </a:r>
          <a:r>
            <a:rPr lang="en-US" sz="3000" kern="1200">
              <a:solidFill>
                <a:schemeClr val="tx1"/>
              </a:solidFill>
            </a:rPr>
            <a:t>Practice Websites</a:t>
          </a:r>
          <a:r>
            <a:rPr lang="en-US" sz="3000" kern="1200">
              <a:solidFill>
                <a:schemeClr val="tx1"/>
              </a:solidFill>
              <a:latin typeface="Calibri Light" panose="020F0302020204030204"/>
            </a:rPr>
            <a:t> </a:t>
          </a:r>
          <a:endParaRPr lang="en-US" sz="3000" kern="1200">
            <a:solidFill>
              <a:schemeClr val="tx1"/>
            </a:solidFill>
          </a:endParaRPr>
        </a:p>
      </dsp:txBody>
      <dsp:txXfrm>
        <a:off x="413623" y="3152176"/>
        <a:ext cx="5099039" cy="799138"/>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B74DB798-8404-4088-838C-35B4D19E69AD}" type="datetimeFigureOut">
              <a:rPr lang="en-US" smtClean="0"/>
              <a:t>3/21/2024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A7A6159-473C-4922-B635-199E3176C355}" type="slidenum">
              <a:rPr lang="en-US" smtClean="0"/>
              <a:t>‹#›</a:t>
            </a:fld>
            <a:endParaRPr lang="en-US"/>
          </a:p>
        </p:txBody>
      </p:sp>
    </p:spTree>
    <p:extLst>
      <p:ext uri="{BB962C8B-B14F-4D97-AF65-F5344CB8AC3E}">
        <p14:creationId xmlns:p14="http://schemas.microsoft.com/office/powerpoint/2010/main" val="3602915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PowerPoint will be posted on the RHS Student Services Canvas course for future reference.</a:t>
            </a:r>
          </a:p>
          <a:p>
            <a:r>
              <a:rPr lang="en-US"/>
              <a:t>The 2025 Handbook is also an important resource you should keep handy.  </a:t>
            </a:r>
          </a:p>
          <a:p>
            <a:r>
              <a:rPr lang="en-US" dirty="0"/>
              <a:t>Another resource that contains tons of helpful information is the RHS Student Services Canvas course.  Check it regularly!</a:t>
            </a:r>
          </a:p>
        </p:txBody>
      </p:sp>
      <p:sp>
        <p:nvSpPr>
          <p:cNvPr id="4" name="Slide Number Placeholder 3"/>
          <p:cNvSpPr>
            <a:spLocks noGrp="1"/>
          </p:cNvSpPr>
          <p:nvPr>
            <p:ph type="sldNum" sz="quarter" idx="5"/>
          </p:nvPr>
        </p:nvSpPr>
        <p:spPr/>
        <p:txBody>
          <a:bodyPr/>
          <a:lstStyle/>
          <a:p>
            <a:fld id="{0A7A6159-473C-4922-B635-199E3176C355}" type="slidenum">
              <a:rPr lang="en-US" smtClean="0"/>
              <a:t>1</a:t>
            </a:fld>
            <a:endParaRPr lang="en-US"/>
          </a:p>
        </p:txBody>
      </p:sp>
    </p:spTree>
    <p:extLst>
      <p:ext uri="{BB962C8B-B14F-4D97-AF65-F5344CB8AC3E}">
        <p14:creationId xmlns:p14="http://schemas.microsoft.com/office/powerpoint/2010/main" val="3678598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tx1"/>
                </a:solidFill>
              </a:rPr>
              <a:t>Continue to update your resume/activities list  and save it for easy access.</a:t>
            </a:r>
          </a:p>
        </p:txBody>
      </p:sp>
      <p:sp>
        <p:nvSpPr>
          <p:cNvPr id="4" name="Slide Number Placeholder 3"/>
          <p:cNvSpPr>
            <a:spLocks noGrp="1"/>
          </p:cNvSpPr>
          <p:nvPr>
            <p:ph type="sldNum" sz="quarter" idx="5"/>
          </p:nvPr>
        </p:nvSpPr>
        <p:spPr/>
        <p:txBody>
          <a:bodyPr/>
          <a:lstStyle/>
          <a:p>
            <a:fld id="{0A7A6159-473C-4922-B635-199E3176C355}" type="slidenum">
              <a:rPr lang="en-US" smtClean="0"/>
              <a:t>25</a:t>
            </a:fld>
            <a:endParaRPr lang="en-US"/>
          </a:p>
        </p:txBody>
      </p:sp>
    </p:spTree>
    <p:extLst>
      <p:ext uri="{BB962C8B-B14F-4D97-AF65-F5344CB8AC3E}">
        <p14:creationId xmlns:p14="http://schemas.microsoft.com/office/powerpoint/2010/main" val="4044735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7A6159-473C-4922-B635-199E3176C355}" type="slidenum">
              <a:rPr lang="en-US" smtClean="0"/>
              <a:t>26</a:t>
            </a:fld>
            <a:endParaRPr lang="en-US"/>
          </a:p>
        </p:txBody>
      </p:sp>
    </p:spTree>
    <p:extLst>
      <p:ext uri="{BB962C8B-B14F-4D97-AF65-F5344CB8AC3E}">
        <p14:creationId xmlns:p14="http://schemas.microsoft.com/office/powerpoint/2010/main" val="804551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7A6159-473C-4922-B635-199E3176C355}" type="slidenum">
              <a:rPr lang="en-US" smtClean="0"/>
              <a:t>27</a:t>
            </a:fld>
            <a:endParaRPr lang="en-US"/>
          </a:p>
        </p:txBody>
      </p:sp>
    </p:spTree>
    <p:extLst>
      <p:ext uri="{BB962C8B-B14F-4D97-AF65-F5344CB8AC3E}">
        <p14:creationId xmlns:p14="http://schemas.microsoft.com/office/powerpoint/2010/main" val="3735807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e399a9f9cc_0_1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1" name="Google Shape;311;ge399a9f9cc_0_11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200">
                <a:solidFill>
                  <a:srgbClr val="484848"/>
                </a:solidFill>
                <a:latin typeface="Proxima Nova"/>
                <a:ea typeface="Proxima Nova"/>
                <a:cs typeface="Proxima Nova"/>
                <a:sym typeface="Proxima Nova"/>
              </a:rPr>
              <a:t>If your school uses SSO, students securely sign in to Xello from the SSO platform. If your school doesn't use SSO, students sign in at https://login.xello.world using the format found on your educator dashboard. Modify this slide if needed.</a:t>
            </a:r>
            <a:endParaRPr sz="1200">
              <a:solidFill>
                <a:srgbClr val="484848"/>
              </a:solidFill>
              <a:latin typeface="Proxima Nova"/>
              <a:ea typeface="Proxima Nova"/>
              <a:cs typeface="Proxima Nova"/>
              <a:sym typeface="Proxima Nova"/>
            </a:endParaRPr>
          </a:p>
          <a:p>
            <a:pPr marL="914400" lvl="0" indent="-304800" algn="l" rtl="0">
              <a:lnSpc>
                <a:spcPct val="115000"/>
              </a:lnSpc>
              <a:spcBef>
                <a:spcPts val="0"/>
              </a:spcBef>
              <a:spcAft>
                <a:spcPts val="0"/>
              </a:spcAft>
              <a:buClr>
                <a:srgbClr val="484848"/>
              </a:buClr>
              <a:buSzPts val="1200"/>
              <a:buFont typeface="Proxima Nova"/>
              <a:buChar char="●"/>
            </a:pPr>
            <a:r>
              <a:rPr lang="en-GB" sz="1200">
                <a:solidFill>
                  <a:srgbClr val="484848"/>
                </a:solidFill>
                <a:latin typeface="Proxima Nova"/>
                <a:ea typeface="Proxima Nova"/>
                <a:cs typeface="Proxima Nova"/>
                <a:sym typeface="Proxima Nova"/>
              </a:rPr>
              <a:t>Project your screen as you model how to navigate to the first lesson (or prerequisite activities) for your students using your demo student account.</a:t>
            </a:r>
            <a:endParaRPr sz="1200">
              <a:solidFill>
                <a:srgbClr val="484848"/>
              </a:solidFill>
              <a:latin typeface="Proxima Nova"/>
              <a:ea typeface="Proxima Nova"/>
              <a:cs typeface="Proxima Nova"/>
              <a:sym typeface="Proxima Nova"/>
            </a:endParaRPr>
          </a:p>
          <a:p>
            <a:pPr marL="914400" lvl="0" indent="-304800" algn="l" rtl="0">
              <a:lnSpc>
                <a:spcPct val="115000"/>
              </a:lnSpc>
              <a:spcBef>
                <a:spcPts val="0"/>
              </a:spcBef>
              <a:spcAft>
                <a:spcPts val="0"/>
              </a:spcAft>
              <a:buClr>
                <a:srgbClr val="484848"/>
              </a:buClr>
              <a:buSzPts val="1200"/>
              <a:buFont typeface="Proxima Nova"/>
              <a:buChar char="●"/>
            </a:pPr>
            <a:r>
              <a:rPr lang="en-GB" sz="1200">
                <a:solidFill>
                  <a:srgbClr val="484848"/>
                </a:solidFill>
                <a:latin typeface="Proxima Nova"/>
                <a:ea typeface="Proxima Nova"/>
                <a:cs typeface="Proxima Nova"/>
                <a:sym typeface="Proxima Nova"/>
              </a:rPr>
              <a:t>You can also add your own screenshot of where your students log in to help guide them.  </a:t>
            </a:r>
            <a:endParaRPr sz="1400">
              <a:solidFill>
                <a:srgbClr val="484848"/>
              </a:solidFill>
              <a:latin typeface="Proxima Nova"/>
              <a:ea typeface="Proxima Nova"/>
              <a:cs typeface="Proxima Nova"/>
              <a:sym typeface="Proxima Nova"/>
            </a:endParaRPr>
          </a:p>
          <a:p>
            <a:pPr marL="0" lvl="0" indent="0" algn="l" rtl="0">
              <a:lnSpc>
                <a:spcPct val="115000"/>
              </a:lnSpc>
              <a:spcBef>
                <a:spcPts val="0"/>
              </a:spcBef>
              <a:spcAft>
                <a:spcPts val="0"/>
              </a:spcAft>
              <a:buClr>
                <a:schemeClr val="dk1"/>
              </a:buClr>
              <a:buSzPts val="1100"/>
              <a:buFont typeface="Arial"/>
              <a:buNone/>
            </a:pPr>
            <a:endParaRPr sz="1200">
              <a:solidFill>
                <a:srgbClr val="484848"/>
              </a:solidFill>
              <a:latin typeface="Proxima Nova"/>
              <a:ea typeface="Proxima Nova"/>
              <a:cs typeface="Proxima Nova"/>
              <a:sym typeface="Proxima Nova"/>
            </a:endParaRPr>
          </a:p>
          <a:p>
            <a:pPr marL="0" lvl="0" indent="0" algn="l" rtl="0">
              <a:spcBef>
                <a:spcPts val="0"/>
              </a:spcBef>
              <a:spcAft>
                <a:spcPts val="0"/>
              </a:spcAft>
              <a:buNone/>
            </a:pPr>
            <a:endParaRPr>
              <a:solidFill>
                <a:srgbClr val="484848"/>
              </a:solidFill>
              <a:latin typeface="Proxima Nova"/>
              <a:ea typeface="Proxima Nova"/>
              <a:cs typeface="Proxima Nova"/>
              <a:sym typeface="Proxima Nov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Most Colleges will recalculate your GPA using their own Academic Index.  They  typically use your core classes:  English, Math, Science, Social Studies &amp; World Language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Meet vs. Exceed course requirements, including in World Languages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p>
          <a:p>
            <a:endParaRPr lang="en-US"/>
          </a:p>
        </p:txBody>
      </p:sp>
      <p:sp>
        <p:nvSpPr>
          <p:cNvPr id="4" name="Slide Number Placeholder 3"/>
          <p:cNvSpPr>
            <a:spLocks noGrp="1"/>
          </p:cNvSpPr>
          <p:nvPr>
            <p:ph type="sldNum" sz="quarter" idx="5"/>
          </p:nvPr>
        </p:nvSpPr>
        <p:spPr/>
        <p:txBody>
          <a:bodyPr/>
          <a:lstStyle/>
          <a:p>
            <a:fld id="{0A7A6159-473C-4922-B635-199E3176C355}" type="slidenum">
              <a:rPr lang="en-US" smtClean="0"/>
              <a:t>29</a:t>
            </a:fld>
            <a:endParaRPr lang="en-US"/>
          </a:p>
        </p:txBody>
      </p:sp>
    </p:spTree>
    <p:extLst>
      <p:ext uri="{BB962C8B-B14F-4D97-AF65-F5344CB8AC3E}">
        <p14:creationId xmlns:p14="http://schemas.microsoft.com/office/powerpoint/2010/main" val="3680003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7A6159-473C-4922-B635-199E3176C355}" type="slidenum">
              <a:rPr lang="en-US" smtClean="0"/>
              <a:t>30</a:t>
            </a:fld>
            <a:endParaRPr lang="en-US"/>
          </a:p>
        </p:txBody>
      </p:sp>
    </p:spTree>
    <p:extLst>
      <p:ext uri="{BB962C8B-B14F-4D97-AF65-F5344CB8AC3E}">
        <p14:creationId xmlns:p14="http://schemas.microsoft.com/office/powerpoint/2010/main" val="960648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Expert opinions vary, ranging from four to fifteen.  College Board suggests students apply to between four and eight.</a:t>
            </a:r>
          </a:p>
          <a:p>
            <a:pPr marL="171450" indent="-171450">
              <a:buFont typeface="Arial" panose="020B0604020202020204" pitchFamily="34" charset="0"/>
              <a:buChar char="•"/>
            </a:pPr>
            <a:r>
              <a:rPr lang="en-US"/>
              <a:t>Consider time and money! Applications take time to complete.  Application fees range from $45-$100 per school.</a:t>
            </a:r>
          </a:p>
          <a:p>
            <a:pPr marL="171450" indent="-171450">
              <a:buFont typeface="Arial" panose="020B0604020202020204" pitchFamily="34" charset="0"/>
              <a:buChar char="•"/>
            </a:pPr>
            <a:r>
              <a:rPr lang="en-US"/>
              <a:t>Do your research to limit your list. </a:t>
            </a:r>
          </a:p>
          <a:p>
            <a:pPr marL="171450" indent="-171450">
              <a:buFont typeface="Arial" panose="020B0604020202020204" pitchFamily="34" charset="0"/>
              <a:buChar char="•"/>
            </a:pPr>
            <a:r>
              <a:rPr lang="en-US"/>
              <a:t>Also consider academic and social supports offered at the college.</a:t>
            </a:r>
          </a:p>
          <a:p>
            <a:pPr lvl="1"/>
            <a:r>
              <a:rPr kumimoji="0" lang="en-US" sz="1200" i="0" u="none" strike="noStrike" kern="1200" cap="none" spc="0" normalizeH="0" baseline="0" noProof="0">
                <a:ln>
                  <a:noFill/>
                </a:ln>
                <a:solidFill>
                  <a:prstClr val="white"/>
                </a:solidFill>
                <a:effectLst/>
                <a:uLnTx/>
                <a:uFillTx/>
                <a:latin typeface="Century Gothic" panose="020B0502020202020204"/>
                <a:ea typeface="+mn-ea"/>
                <a:cs typeface="+mn-cs"/>
              </a:rPr>
              <a:t>REACH Schools – competitive stretch for the applicant</a:t>
            </a:r>
          </a:p>
          <a:p>
            <a:pPr lvl="1"/>
            <a:r>
              <a:rPr lang="en-US" sz="1200">
                <a:solidFill>
                  <a:prstClr val="white"/>
                </a:solidFill>
                <a:latin typeface="Century Gothic" panose="020B0502020202020204"/>
              </a:rPr>
              <a:t>TARGET Schools – Student’s academic credentials are well-within the admissions criteria</a:t>
            </a:r>
          </a:p>
          <a:p>
            <a:pPr lvl="1"/>
            <a:r>
              <a:rPr lang="en-US" sz="1200">
                <a:solidFill>
                  <a:prstClr val="white"/>
                </a:solidFill>
                <a:latin typeface="Century Gothic" panose="020B0502020202020204"/>
              </a:rPr>
              <a:t>SAFETY Schools – Almost certain admission</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0A7A6159-473C-4922-B635-199E3176C355}" type="slidenum">
              <a:rPr lang="en-US" smtClean="0"/>
              <a:t>31</a:t>
            </a:fld>
            <a:endParaRPr lang="en-US"/>
          </a:p>
        </p:txBody>
      </p:sp>
    </p:spTree>
    <p:extLst>
      <p:ext uri="{BB962C8B-B14F-4D97-AF65-F5344CB8AC3E}">
        <p14:creationId xmlns:p14="http://schemas.microsoft.com/office/powerpoint/2010/main" val="4000235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i="0">
                <a:solidFill>
                  <a:srgbClr val="333333"/>
                </a:solidFill>
                <a:effectLst/>
                <a:latin typeface="Arial" panose="020B0604020202020204" pitchFamily="34" charset="0"/>
                <a:cs typeface="Arial" panose="020B0604020202020204" pitchFamily="34" charset="0"/>
              </a:rPr>
              <a:t>Take your list of schools and research the college admissions options at each one. Make a plan. Weighing your options can be difficult so start early.</a:t>
            </a:r>
            <a:endParaRPr lang="en-US" sz="11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a:latin typeface="Arial" panose="020B0604020202020204" pitchFamily="34" charset="0"/>
                <a:cs typeface="Arial" panose="020B0604020202020204" pitchFamily="34" charset="0"/>
              </a:rPr>
              <a:t>Early Action – </a:t>
            </a:r>
            <a:r>
              <a:rPr lang="en-US" sz="1100" b="0" i="0">
                <a:solidFill>
                  <a:srgbClr val="333333"/>
                </a:solidFill>
                <a:effectLst/>
                <a:latin typeface="Arial" panose="020B0604020202020204" pitchFamily="34" charset="0"/>
                <a:cs typeface="Arial" panose="020B0604020202020204" pitchFamily="34" charset="0"/>
              </a:rPr>
              <a:t>shows college student is interested, which can go a long way with admissions; having a decision earlier in the year can alleviate stress; usually can still weigh offers from other colleges and make their final decision in the spring; may not want to do this if student plans to strengthen their application by improving their grades in the fall of senior year</a:t>
            </a:r>
            <a:endParaRPr lang="en-US" sz="11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a:latin typeface="Arial" panose="020B0604020202020204" pitchFamily="34" charset="0"/>
                <a:cs typeface="Arial" panose="020B0604020202020204" pitchFamily="34" charset="0"/>
              </a:rPr>
              <a:t>Early Decision – not recommended for </a:t>
            </a:r>
            <a:r>
              <a:rPr lang="en-US" sz="1100" b="0" i="0">
                <a:solidFill>
                  <a:srgbClr val="333333"/>
                </a:solidFill>
                <a:effectLst/>
                <a:latin typeface="Arial" panose="020B0604020202020204" pitchFamily="34" charset="0"/>
                <a:cs typeface="Arial" panose="020B0604020202020204" pitchFamily="34" charset="0"/>
              </a:rPr>
              <a:t>students if finances are an important factor because they can’t compare admissions and financial aid offers</a:t>
            </a:r>
          </a:p>
          <a:p>
            <a:pPr marL="171450" indent="-171450">
              <a:buFont typeface="Arial" panose="020B0604020202020204" pitchFamily="34" charset="0"/>
              <a:buChar char="•"/>
            </a:pPr>
            <a:r>
              <a:rPr lang="en-US" sz="1100">
                <a:latin typeface="Arial" panose="020B0604020202020204" pitchFamily="34" charset="0"/>
                <a:cs typeface="Arial" panose="020B0604020202020204" pitchFamily="34" charset="0"/>
              </a:rPr>
              <a:t>Regular Decision - </a:t>
            </a:r>
            <a:r>
              <a:rPr lang="en-US" sz="1100" b="0" i="0">
                <a:solidFill>
                  <a:srgbClr val="333333"/>
                </a:solidFill>
                <a:effectLst/>
                <a:latin typeface="Arial" panose="020B0604020202020204" pitchFamily="34" charset="0"/>
                <a:cs typeface="Arial" panose="020B0604020202020204" pitchFamily="34" charset="0"/>
              </a:rPr>
              <a:t>colleges typically review all applications received before the deadline as a group to select the incoming class; Consider - does the college typically admit a large portion of the incoming class from the early applicant pool? Is this the student’s top choice school? If the answer is yes, then they should consider applying early</a:t>
            </a:r>
          </a:p>
          <a:p>
            <a:pPr marL="171450" indent="-171450">
              <a:buFont typeface="Arial" panose="020B0604020202020204" pitchFamily="34" charset="0"/>
              <a:buChar char="•"/>
            </a:pPr>
            <a:r>
              <a:rPr lang="en-US" sz="1100" b="0" i="0">
                <a:solidFill>
                  <a:srgbClr val="333333"/>
                </a:solidFill>
                <a:effectLst/>
                <a:latin typeface="Arial" panose="020B0604020202020204" pitchFamily="34" charset="0"/>
                <a:cs typeface="Arial" panose="020B0604020202020204" pitchFamily="34" charset="0"/>
              </a:rPr>
              <a:t>Rolling Admission - once the class is full, colleges may stop accepting applications; PAY ATTENTION to specific college scholarship deadlines!</a:t>
            </a:r>
          </a:p>
          <a:p>
            <a:pPr marL="0" indent="0">
              <a:buFont typeface="Arial" panose="020B0604020202020204" pitchFamily="34" charset="0"/>
              <a:buNone/>
            </a:pPr>
            <a:r>
              <a:rPr lang="en-US" sz="1100" b="0" i="0">
                <a:solidFill>
                  <a:srgbClr val="333333"/>
                </a:solidFill>
                <a:effectLst/>
                <a:latin typeface="Arial" panose="020B0604020202020204" pitchFamily="34" charset="0"/>
                <a:cs typeface="Arial" panose="020B0604020202020204" pitchFamily="34" charset="0"/>
              </a:rPr>
              <a:t>(College Well, 4 Common Types of College Admissions Options, Joanne Dashiell)</a:t>
            </a:r>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A7A6159-473C-4922-B635-199E3176C355}" type="slidenum">
              <a:rPr lang="en-US" smtClean="0"/>
              <a:t>32</a:t>
            </a:fld>
            <a:endParaRPr lang="en-US"/>
          </a:p>
        </p:txBody>
      </p:sp>
    </p:spTree>
    <p:extLst>
      <p:ext uri="{BB962C8B-B14F-4D97-AF65-F5344CB8AC3E}">
        <p14:creationId xmlns:p14="http://schemas.microsoft.com/office/powerpoint/2010/main" val="1822810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i="0">
                <a:latin typeface="Arial" panose="020B0604020202020204" pitchFamily="34" charset="0"/>
                <a:cs typeface="Arial" panose="020B0604020202020204" pitchFamily="34" charset="0"/>
              </a:rPr>
              <a:t>Students will invite their school counselor when using Common App – be sure you have their correct name and email.  Students should complete a Brag Sheet and return it to their counselor.  The information provided is used when completing the counselor portion of Common App.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i="0">
                <a:latin typeface="Arial" panose="020B0604020202020204" pitchFamily="34" charset="0"/>
                <a:cs typeface="Arial" panose="020B0604020202020204" pitchFamily="34" charset="0"/>
              </a:rPr>
              <a:t>Common App Essay Prompts are included in the Class of 2024 Handbook</a:t>
            </a:r>
          </a:p>
          <a:p>
            <a:pPr marL="171450" indent="-171450">
              <a:buClr>
                <a:srgbClr val="9E3611"/>
              </a:buClr>
              <a:buFont typeface="Arial" panose="020B0604020202020204" pitchFamily="34" charset="0"/>
              <a:buChar char="•"/>
            </a:pPr>
            <a:r>
              <a:rPr lang="en-US" sz="1100">
                <a:latin typeface="Arial" panose="020B0604020202020204" pitchFamily="34" charset="0"/>
                <a:cs typeface="Arial" panose="020B0604020202020204" pitchFamily="34" charset="0"/>
              </a:rPr>
              <a:t>Common App retained the optional COVID-19 question for the graduating class of 2023. Students can explain has COVID-19 has affected them personally, academically, socially, etc.  It can be found in the </a:t>
            </a:r>
            <a:r>
              <a:rPr lang="en-US" sz="1100" b="1" u="sng">
                <a:solidFill>
                  <a:schemeClr val="accent1"/>
                </a:solidFill>
                <a:latin typeface="Arial" panose="020B0604020202020204" pitchFamily="34" charset="0"/>
                <a:cs typeface="Arial" panose="020B0604020202020204" pitchFamily="34" charset="0"/>
              </a:rPr>
              <a:t>ADDITIONAL INFORMATION</a:t>
            </a:r>
            <a:r>
              <a:rPr lang="en-US" sz="1100">
                <a:latin typeface="Arial" panose="020B0604020202020204" pitchFamily="34" charset="0"/>
                <a:cs typeface="Arial" panose="020B0604020202020204" pitchFamily="34" charset="0"/>
              </a:rPr>
              <a:t> section.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i="0">
              <a:latin typeface="+mj-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i="0">
              <a:latin typeface="+mj-lt"/>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7A6159-473C-4922-B635-199E3176C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262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7A6159-473C-4922-B635-199E3176C355}" type="slidenum">
              <a:rPr lang="en-US" smtClean="0"/>
              <a:t>34</a:t>
            </a:fld>
            <a:endParaRPr lang="en-US"/>
          </a:p>
        </p:txBody>
      </p:sp>
    </p:spTree>
    <p:extLst>
      <p:ext uri="{BB962C8B-B14F-4D97-AF65-F5344CB8AC3E}">
        <p14:creationId xmlns:p14="http://schemas.microsoft.com/office/powerpoint/2010/main" val="2340840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E58AA5-8076-46F4-9E9D-1573457785F8}" type="slidenum">
              <a:rPr lang="en-US" smtClean="0"/>
              <a:t>8</a:t>
            </a:fld>
            <a:endParaRPr lang="en-US"/>
          </a:p>
        </p:txBody>
      </p:sp>
    </p:spTree>
    <p:extLst>
      <p:ext uri="{BB962C8B-B14F-4D97-AF65-F5344CB8AC3E}">
        <p14:creationId xmlns:p14="http://schemas.microsoft.com/office/powerpoint/2010/main" val="620458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b="0">
                <a:latin typeface="Arial" panose="020B0604020202020204" pitchFamily="34" charset="0"/>
                <a:cs typeface="Arial" panose="020B0604020202020204" pitchFamily="34" charset="0"/>
              </a:rPr>
              <a:t>Most applications open August 1</a:t>
            </a:r>
            <a:r>
              <a:rPr lang="en-US" sz="1100" b="0" baseline="30000">
                <a:latin typeface="Arial" panose="020B0604020202020204" pitchFamily="34" charset="0"/>
                <a:cs typeface="Arial" panose="020B0604020202020204" pitchFamily="34" charset="0"/>
              </a:rPr>
              <a:t>st</a:t>
            </a:r>
            <a:endParaRPr lang="en-US" sz="1100" b="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a:latin typeface="Arial" panose="020B0604020202020204" pitchFamily="34" charset="0"/>
                <a:cs typeface="Arial" panose="020B0604020202020204" pitchFamily="34" charset="0"/>
              </a:rPr>
              <a:t>Make sure you submit all required materials such as essay, resume, application fee,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a:latin typeface="Arial" panose="020B0604020202020204" pitchFamily="34" charset="0"/>
                <a:cs typeface="Arial" panose="020B0604020202020204" pitchFamily="34" charset="0"/>
              </a:rPr>
              <a:t>Test scores do NOT appear on student transcripts. Scores can take 2-4 weeks to get to the college so request EARLY! Students may self-report if allowed.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100" b="0">
                <a:latin typeface="Arial" panose="020B0604020202020204" pitchFamily="34" charset="0"/>
                <a:cs typeface="Arial" panose="020B0604020202020204" pitchFamily="34" charset="0"/>
              </a:rPr>
              <a:t>Official transcripts include all high school courses taken with semester grades earned, GPA, rank in class, and senior year schedule.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100" b="0">
                <a:latin typeface="Arial" panose="020B0604020202020204" pitchFamily="34" charset="0"/>
                <a:cs typeface="Arial" panose="020B0604020202020204" pitchFamily="34" charset="0"/>
              </a:rPr>
              <a:t>Many schools request a Self-reported Student Academic Record instead of a transcript – students must input their grades manually.</a:t>
            </a:r>
            <a:endParaRPr lang="en-US" sz="1100" b="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a:latin typeface="Arial" panose="020B0604020202020204" pitchFamily="34" charset="0"/>
                <a:cs typeface="Arial" panose="020B0604020202020204" pitchFamily="34" charset="0"/>
              </a:rPr>
              <a:t>If using Common App, your counselor will upload your transcript.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a:latin typeface="Arial" panose="020B0604020202020204" pitchFamily="34" charset="0"/>
                <a:ea typeface="+mn-lt"/>
                <a:cs typeface="Arial" panose="020B0604020202020204" pitchFamily="34" charset="0"/>
              </a:rPr>
              <a:t>Students must request the transcript well in advance of the application deadline. </a:t>
            </a:r>
            <a:endParaRPr lang="en-US" sz="1100" b="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a:latin typeface="Arial" panose="020B0604020202020204" pitchFamily="34" charset="0"/>
                <a:cs typeface="Arial" panose="020B0604020202020204" pitchFamily="34" charset="0"/>
              </a:rPr>
              <a:t>Dual </a:t>
            </a:r>
            <a:r>
              <a:rPr lang="en-US" altLang="en-US" sz="1100" b="0">
                <a:latin typeface="Arial" panose="020B0604020202020204" pitchFamily="34" charset="0"/>
                <a:cs typeface="Arial" panose="020B0604020202020204" pitchFamily="34" charset="0"/>
              </a:rPr>
              <a:t>enrollment students must also request that HCC send an official copy of your transcript (online through </a:t>
            </a:r>
            <a:r>
              <a:rPr lang="en-US" altLang="en-US" sz="1100" b="0" err="1">
                <a:latin typeface="Arial" panose="020B0604020202020204" pitchFamily="34" charset="0"/>
                <a:cs typeface="Arial" panose="020B0604020202020204" pitchFamily="34" charset="0"/>
              </a:rPr>
              <a:t>Hawknet</a:t>
            </a:r>
            <a:r>
              <a:rPr lang="en-US" altLang="en-US" sz="1100" b="0">
                <a:latin typeface="Arial" panose="020B0604020202020204" pitchFamily="34" charset="0"/>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a:solidFill>
                  <a:schemeClr val="accent1"/>
                </a:solidFill>
                <a:latin typeface="Arial" panose="020B0604020202020204" pitchFamily="34" charset="0"/>
                <a:cs typeface="Arial" panose="020B0604020202020204" pitchFamily="34" charset="0"/>
              </a:rPr>
              <a:t>Most students are done with the application after Steps 1-3.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a:latin typeface="Arial" panose="020B0604020202020204" pitchFamily="34" charset="0"/>
                <a:cs typeface="Arial" panose="020B0604020202020204" pitchFamily="34" charset="0"/>
              </a:rPr>
              <a:t>Most Florida public universities do NOT request letters of recommendations. </a:t>
            </a:r>
            <a:endParaRPr lang="en-US" altLang="en-US" sz="1100" b="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a:latin typeface="Arial" panose="020B0604020202020204" pitchFamily="34" charset="0"/>
                <a:cs typeface="Arial" panose="020B0604020202020204" pitchFamily="34" charset="0"/>
              </a:rPr>
              <a:t>Check your specific college to see if you need a recommendation.  Complete a Student Brag Sheet, return it to your recommender, and kindly request a letter from the recommender.  Allow them 2 weeks to complete the letter - do NOT wait until the last minute!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a:latin typeface="Arial" panose="020B0604020202020204" pitchFamily="34" charset="0"/>
                <a:cs typeface="Arial" panose="020B0604020202020204" pitchFamily="34" charset="0"/>
              </a:rPr>
              <a:t>You should work on your Brag Sheet over the summer. Consider which teacher(s) you will ask.  You can ask them if they are willing to write you a recommendation letter before this school year is over.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sz="1200">
              <a:latin typeface="+mj-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latin typeface="+mj-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latin typeface="+mj-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a:latin typeface="+mj-lt"/>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0A7A6159-473C-4922-B635-199E3176C355}" type="slidenum">
              <a:rPr lang="en-US" smtClean="0"/>
              <a:t>35</a:t>
            </a:fld>
            <a:endParaRPr lang="en-US"/>
          </a:p>
        </p:txBody>
      </p:sp>
    </p:spTree>
    <p:extLst>
      <p:ext uri="{BB962C8B-B14F-4D97-AF65-F5344CB8AC3E}">
        <p14:creationId xmlns:p14="http://schemas.microsoft.com/office/powerpoint/2010/main" val="813473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latin typeface="Arial" panose="020B0604020202020204" pitchFamily="34" charset="0"/>
                <a:cs typeface="Arial" panose="020B0604020202020204" pitchFamily="34" charset="0"/>
              </a:rPr>
              <a:t>FERPA Release Authorization </a:t>
            </a:r>
            <a:r>
              <a:rPr lang="en-US" sz="1200">
                <a:latin typeface="Arial" panose="020B0604020202020204" pitchFamily="34" charset="0"/>
                <a:cs typeface="Arial" panose="020B0604020202020204" pitchFamily="34" charset="0"/>
              </a:rPr>
              <a:t>grants your high school (counselors and recommenders) permission to release all requested records on your behalf.  Records such as Transcripts and letters of recommendations.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latin typeface="Arial" panose="020B0604020202020204" pitchFamily="34" charset="0"/>
                <a:ea typeface="+mn-lt"/>
                <a:cs typeface="Arial" panose="020B0604020202020204" pitchFamily="34" charset="0"/>
              </a:rPr>
              <a:t>Waiving your rights </a:t>
            </a:r>
            <a:r>
              <a:rPr lang="en-US" sz="1200">
                <a:latin typeface="Arial" panose="020B0604020202020204" pitchFamily="34" charset="0"/>
                <a:ea typeface="+mn-lt"/>
                <a:cs typeface="Arial" panose="020B0604020202020204" pitchFamily="34" charset="0"/>
              </a:rPr>
              <a:t>to review recommendations or other forms lets colleges know that you will not read recommendations. They know the letter of recommendation is more authentic if the student is not reading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sz="1200"/>
          </a:p>
          <a:p>
            <a:endParaRPr lang="en-US"/>
          </a:p>
        </p:txBody>
      </p:sp>
      <p:sp>
        <p:nvSpPr>
          <p:cNvPr id="4" name="Slide Number Placeholder 3"/>
          <p:cNvSpPr>
            <a:spLocks noGrp="1"/>
          </p:cNvSpPr>
          <p:nvPr>
            <p:ph type="sldNum" sz="quarter" idx="5"/>
          </p:nvPr>
        </p:nvSpPr>
        <p:spPr/>
        <p:txBody>
          <a:bodyPr/>
          <a:lstStyle/>
          <a:p>
            <a:fld id="{0A7A6159-473C-4922-B635-199E3176C355}" type="slidenum">
              <a:rPr lang="en-US" smtClean="0"/>
              <a:t>38</a:t>
            </a:fld>
            <a:endParaRPr lang="en-US"/>
          </a:p>
        </p:txBody>
      </p:sp>
    </p:spTree>
    <p:extLst>
      <p:ext uri="{BB962C8B-B14F-4D97-AF65-F5344CB8AC3E}">
        <p14:creationId xmlns:p14="http://schemas.microsoft.com/office/powerpoint/2010/main" val="1928152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a:buFont typeface="Arial" panose="020B0604020202020204" pitchFamily="34" charset="0"/>
              <a:buChar char="•"/>
            </a:pPr>
            <a:r>
              <a:rPr lang="en-US" altLang="en-US" sz="1100" b="0">
                <a:solidFill>
                  <a:srgbClr val="000000"/>
                </a:solidFill>
                <a:latin typeface="Arial" panose="020B0604020202020204" pitchFamily="34" charset="0"/>
                <a:cs typeface="Arial" panose="020B0604020202020204" pitchFamily="34" charset="0"/>
              </a:rPr>
              <a:t>Speak with an </a:t>
            </a:r>
            <a:r>
              <a:rPr lang="en-US" altLang="en-US" sz="1100" b="0">
                <a:solidFill>
                  <a:schemeClr val="accent1"/>
                </a:solidFill>
                <a:latin typeface="Arial" panose="020B0604020202020204" pitchFamily="34" charset="0"/>
                <a:cs typeface="Arial" panose="020B0604020202020204" pitchFamily="34" charset="0"/>
              </a:rPr>
              <a:t>ROTC instructor and/or </a:t>
            </a:r>
            <a:r>
              <a:rPr lang="en-US" altLang="en-US" sz="1100" b="0">
                <a:solidFill>
                  <a:srgbClr val="000000"/>
                </a:solidFill>
                <a:latin typeface="Arial" panose="020B0604020202020204" pitchFamily="34" charset="0"/>
                <a:cs typeface="Arial" panose="020B0604020202020204" pitchFamily="34" charset="0"/>
              </a:rPr>
              <a:t>see the Websites listed in your handbook for detailed information about the military.  </a:t>
            </a:r>
          </a:p>
          <a:p>
            <a:pPr marL="171450" indent="-171450" algn="just">
              <a:buFont typeface="Arial" panose="020B0604020202020204" pitchFamily="34" charset="0"/>
              <a:buChar char="•"/>
            </a:pPr>
            <a:r>
              <a:rPr lang="en-US" altLang="en-US" sz="1100" b="0">
                <a:solidFill>
                  <a:schemeClr val="accent1"/>
                </a:solidFill>
                <a:latin typeface="Arial" panose="020B0604020202020204" pitchFamily="34" charset="0"/>
                <a:cs typeface="Arial" panose="020B0604020202020204" pitchFamily="34" charset="0"/>
              </a:rPr>
              <a:t>If you are interested in </a:t>
            </a:r>
            <a:r>
              <a:rPr lang="en-US" altLang="en-US" sz="1100" b="0">
                <a:solidFill>
                  <a:srgbClr val="000000"/>
                </a:solidFill>
                <a:latin typeface="Arial" panose="020B0604020202020204" pitchFamily="34" charset="0"/>
                <a:cs typeface="Arial" panose="020B0604020202020204" pitchFamily="34" charset="0"/>
              </a:rPr>
              <a:t>joining a military academy, speak with an </a:t>
            </a:r>
            <a:r>
              <a:rPr lang="en-US" altLang="en-US" sz="1100" b="0">
                <a:solidFill>
                  <a:schemeClr val="accent1"/>
                </a:solidFill>
                <a:latin typeface="Arial" panose="020B0604020202020204" pitchFamily="34" charset="0"/>
                <a:cs typeface="Arial" panose="020B0604020202020204" pitchFamily="34" charset="0"/>
              </a:rPr>
              <a:t>ROTC instructor.</a:t>
            </a:r>
          </a:p>
          <a:p>
            <a:pPr marL="171450" indent="-171450" algn="just">
              <a:buFont typeface="Arial" panose="020B0604020202020204" pitchFamily="34" charset="0"/>
              <a:buChar char="•"/>
            </a:pPr>
            <a:r>
              <a:rPr lang="en-US" altLang="en-US" sz="1100" b="0">
                <a:latin typeface="Arial" panose="020B0604020202020204" pitchFamily="34" charset="0"/>
                <a:cs typeface="Arial" panose="020B0604020202020204" pitchFamily="34" charset="0"/>
              </a:rPr>
              <a:t>ARMED SERVICES VOCATIONAL APTITUDE BATTERY (ASVAB) is offered at </a:t>
            </a:r>
            <a:r>
              <a:rPr lang="en-US" altLang="en-US" sz="1100" b="0" u="none">
                <a:solidFill>
                  <a:schemeClr val="accent1"/>
                </a:solidFill>
                <a:latin typeface="Arial" panose="020B0604020202020204" pitchFamily="34" charset="0"/>
                <a:cs typeface="Arial" panose="020B0604020202020204" pitchFamily="34" charset="0"/>
              </a:rPr>
              <a:t>no cost and no obligation</a:t>
            </a:r>
            <a:r>
              <a:rPr lang="en-US" altLang="en-US" sz="1100" b="0" u="none">
                <a:latin typeface="Arial" panose="020B0604020202020204" pitchFamily="34" charset="0"/>
                <a:cs typeface="Arial" panose="020B0604020202020204" pitchFamily="34" charset="0"/>
              </a:rPr>
              <a:t> </a:t>
            </a:r>
            <a:r>
              <a:rPr lang="en-US" altLang="en-US" sz="1100" b="0">
                <a:latin typeface="Arial" panose="020B0604020202020204" pitchFamily="34" charset="0"/>
                <a:cs typeface="Arial" panose="020B0604020202020204" pitchFamily="34" charset="0"/>
              </a:rPr>
              <a:t>to high school students. ASVAB scores qualify a student for certain jobs and training in the Armed Forces.</a:t>
            </a:r>
            <a:endParaRPr lang="en-US" altLang="en-US" sz="1100" b="0">
              <a:solidFill>
                <a:srgbClr val="000000"/>
              </a:solidFill>
              <a:latin typeface="Arial" panose="020B0604020202020204" pitchFamily="34" charset="0"/>
              <a:cs typeface="Arial" panose="020B0604020202020204" pitchFamily="34" charset="0"/>
            </a:endParaRPr>
          </a:p>
          <a:p>
            <a:pPr algn="just"/>
            <a:endParaRPr lang="en-US" altLang="en-US" sz="1200">
              <a:solidFill>
                <a:srgbClr val="000000"/>
              </a:solidFill>
            </a:endParaRPr>
          </a:p>
        </p:txBody>
      </p:sp>
      <p:sp>
        <p:nvSpPr>
          <p:cNvPr id="4" name="Slide Number Placeholder 3"/>
          <p:cNvSpPr>
            <a:spLocks noGrp="1"/>
          </p:cNvSpPr>
          <p:nvPr>
            <p:ph type="sldNum" sz="quarter" idx="5"/>
          </p:nvPr>
        </p:nvSpPr>
        <p:spPr/>
        <p:txBody>
          <a:bodyPr/>
          <a:lstStyle/>
          <a:p>
            <a:fld id="{0A7A6159-473C-4922-B635-199E3176C355}" type="slidenum">
              <a:rPr lang="en-US" smtClean="0"/>
              <a:t>39</a:t>
            </a:fld>
            <a:endParaRPr lang="en-US"/>
          </a:p>
        </p:txBody>
      </p:sp>
    </p:spTree>
    <p:extLst>
      <p:ext uri="{BB962C8B-B14F-4D97-AF65-F5344CB8AC3E}">
        <p14:creationId xmlns:p14="http://schemas.microsoft.com/office/powerpoint/2010/main" val="642525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7A6159-473C-4922-B635-199E3176C355}" type="slidenum">
              <a:rPr lang="en-US" smtClean="0"/>
              <a:t>40</a:t>
            </a:fld>
            <a:endParaRPr lang="en-US"/>
          </a:p>
        </p:txBody>
      </p:sp>
    </p:spTree>
    <p:extLst>
      <p:ext uri="{BB962C8B-B14F-4D97-AF65-F5344CB8AC3E}">
        <p14:creationId xmlns:p14="http://schemas.microsoft.com/office/powerpoint/2010/main" val="4086290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a:t>Financial aid is money that the government and other organizations give you or lend you so you can pay for college.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a:t>To qualify for financial aid, you MUST apply!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200" b="0"/>
              <a:t>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a:t>The federal government (the largest source)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a:t>Academic Institutions - Most college or universities offer financial aid packages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a:t>Private organizations, such as companies, clubs and religious organizations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sz="1200" b="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200" b="0"/>
              <a:t>For additional information, see the Financial Aid module on the RHS Student Services Canvas course.  </a:t>
            </a:r>
          </a:p>
          <a:p>
            <a:endParaRPr lang="en-US"/>
          </a:p>
        </p:txBody>
      </p:sp>
      <p:sp>
        <p:nvSpPr>
          <p:cNvPr id="4" name="Slide Number Placeholder 3"/>
          <p:cNvSpPr>
            <a:spLocks noGrp="1"/>
          </p:cNvSpPr>
          <p:nvPr>
            <p:ph type="sldNum" sz="quarter" idx="5"/>
          </p:nvPr>
        </p:nvSpPr>
        <p:spPr/>
        <p:txBody>
          <a:bodyPr/>
          <a:lstStyle/>
          <a:p>
            <a:fld id="{0A7A6159-473C-4922-B635-199E3176C355}" type="slidenum">
              <a:rPr lang="en-US" smtClean="0"/>
              <a:t>42</a:t>
            </a:fld>
            <a:endParaRPr lang="en-US"/>
          </a:p>
        </p:txBody>
      </p:sp>
    </p:spTree>
    <p:extLst>
      <p:ext uri="{BB962C8B-B14F-4D97-AF65-F5344CB8AC3E}">
        <p14:creationId xmlns:p14="http://schemas.microsoft.com/office/powerpoint/2010/main" val="32164841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a:t>Financial aid is money that the government and other organizations give you or lend you so you can pay for college.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a:t>To qualify for financial aid, you MUST apply!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200" b="0"/>
              <a:t>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a:t>The federal government (the largest source)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a:t>Academic Institutions - Most college or universities offer financial aid packages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b="0"/>
              <a:t>Private organizations, such as companies, clubs and religious organizations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sz="1200" b="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en-US" sz="1200" b="0"/>
              <a:t>For additional information, see the Financial Aid module on the RHS Student Services Canvas course.  </a:t>
            </a:r>
          </a:p>
          <a:p>
            <a:endParaRPr lang="en-US"/>
          </a:p>
        </p:txBody>
      </p:sp>
      <p:sp>
        <p:nvSpPr>
          <p:cNvPr id="4" name="Slide Number Placeholder 3"/>
          <p:cNvSpPr>
            <a:spLocks noGrp="1"/>
          </p:cNvSpPr>
          <p:nvPr>
            <p:ph type="sldNum" sz="quarter" idx="5"/>
          </p:nvPr>
        </p:nvSpPr>
        <p:spPr/>
        <p:txBody>
          <a:bodyPr/>
          <a:lstStyle/>
          <a:p>
            <a:fld id="{0A7A6159-473C-4922-B635-199E3176C355}" type="slidenum">
              <a:rPr lang="en-US" smtClean="0"/>
              <a:t>43</a:t>
            </a:fld>
            <a:endParaRPr lang="en-US"/>
          </a:p>
        </p:txBody>
      </p:sp>
    </p:spTree>
    <p:extLst>
      <p:ext uri="{BB962C8B-B14F-4D97-AF65-F5344CB8AC3E}">
        <p14:creationId xmlns:p14="http://schemas.microsoft.com/office/powerpoint/2010/main" val="3528586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7A6159-473C-4922-B635-199E3176C355}" type="slidenum">
              <a:rPr lang="en-US" smtClean="0"/>
              <a:t>44</a:t>
            </a:fld>
            <a:endParaRPr lang="en-US"/>
          </a:p>
        </p:txBody>
      </p:sp>
    </p:spTree>
    <p:extLst>
      <p:ext uri="{BB962C8B-B14F-4D97-AF65-F5344CB8AC3E}">
        <p14:creationId xmlns:p14="http://schemas.microsoft.com/office/powerpoint/2010/main" val="1168004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latin typeface="Arial" panose="020B0604020202020204" pitchFamily="34" charset="0"/>
                <a:cs typeface="Arial" panose="020B0604020202020204" pitchFamily="34" charset="0"/>
              </a:rPr>
              <a:t>Bright Futures provides scholarships based on high school academic achievement. The program has different award levels, each with its own eligibility criteria and award amounts. Awards are per credit hour.</a:t>
            </a:r>
          </a:p>
          <a:p>
            <a:pPr marL="171450" indent="-171450">
              <a:buFont typeface="Arial" panose="020B0604020202020204" pitchFamily="34" charset="0"/>
              <a:buChar char="•"/>
            </a:pPr>
            <a:r>
              <a:rPr lang="en-US" sz="1100">
                <a:latin typeface="Arial" panose="020B0604020202020204" pitchFamily="34" charset="0"/>
                <a:cs typeface="Arial" panose="020B0604020202020204" pitchFamily="34" charset="0"/>
              </a:rPr>
              <a:t>The application opens in October of students’ senior year; students register during a pre-determined class period.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a:solidFill>
                  <a:schemeClr val="tx1"/>
                </a:solidFill>
                <a:latin typeface="Arial" panose="020B0604020202020204" pitchFamily="34" charset="0"/>
                <a:cs typeface="Arial" panose="020B0604020202020204" pitchFamily="34" charset="0"/>
              </a:rPr>
              <a:t>To avoid issues, it is best to use your social security number when applying for Bright Futures so you may want to memorize it.</a:t>
            </a:r>
            <a:endParaRPr lang="en-US" sz="11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a:latin typeface="Arial" panose="020B0604020202020204" pitchFamily="34" charset="0"/>
                <a:cs typeface="Arial" panose="020B0604020202020204" pitchFamily="34" charset="0"/>
              </a:rPr>
              <a:t>Additional details in the 2024 Handbook and in the Bright Futures Module on the RHS Student Services Canvas course.</a:t>
            </a:r>
          </a:p>
          <a:p>
            <a:endParaRPr lang="en-US"/>
          </a:p>
        </p:txBody>
      </p:sp>
      <p:sp>
        <p:nvSpPr>
          <p:cNvPr id="4" name="Slide Number Placeholder 3"/>
          <p:cNvSpPr>
            <a:spLocks noGrp="1"/>
          </p:cNvSpPr>
          <p:nvPr>
            <p:ph type="sldNum" sz="quarter" idx="5"/>
          </p:nvPr>
        </p:nvSpPr>
        <p:spPr/>
        <p:txBody>
          <a:bodyPr/>
          <a:lstStyle/>
          <a:p>
            <a:fld id="{0A7A6159-473C-4922-B635-199E3176C355}" type="slidenum">
              <a:rPr lang="en-US" smtClean="0"/>
              <a:t>45</a:t>
            </a:fld>
            <a:endParaRPr lang="en-US"/>
          </a:p>
        </p:txBody>
      </p:sp>
    </p:spTree>
    <p:extLst>
      <p:ext uri="{BB962C8B-B14F-4D97-AF65-F5344CB8AC3E}">
        <p14:creationId xmlns:p14="http://schemas.microsoft.com/office/powerpoint/2010/main" val="1640840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a typeface="+mn-ea"/>
                <a:cs typeface="+mn-cs"/>
              </a:rPr>
              <a:t>Start searching for scholarships as soon as possible. </a:t>
            </a:r>
            <a:r>
              <a:rPr lang="en-US">
                <a:solidFill>
                  <a:schemeClr val="tx1">
                    <a:lumMod val="85000"/>
                  </a:schemeClr>
                </a:solidFill>
              </a:rPr>
              <a:t>Academic, Athletic, Institutional (Awarded by school), ROTC or Academy</a:t>
            </a: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Scholarships are announced and posted frequently on the RHS Student Services Canvas Course.  The monthly scholarship matrix is posted every month.  Do not turn off notifications!  Review frequently.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ea typeface="+mn-ea"/>
                <a:cs typeface="+mn-cs"/>
              </a:rPr>
              <a:t>Apply if you are eligible.</a:t>
            </a:r>
            <a:r>
              <a:rPr lang="en-US" sz="1200">
                <a:ea typeface="+mn-ea"/>
                <a:cs typeface="+mn-cs"/>
              </a:rPr>
              <a:t> Tailor your application to the </a:t>
            </a:r>
            <a:r>
              <a:rPr lang="en-US" sz="1200" b="0">
                <a:ea typeface="+mn-ea"/>
                <a:cs typeface="+mn-cs"/>
              </a:rPr>
              <a:t>sponsor's goals.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ea typeface="+mn-ea"/>
                <a:cs typeface="+mn-cs"/>
              </a:rPr>
              <a:t>Deadlines are not recommendations.  Don't miss them. </a:t>
            </a:r>
            <a:r>
              <a:rPr lang="en-US" sz="1200">
                <a:ea typeface="+mn-ea"/>
                <a:cs typeface="+mn-cs"/>
              </a:rPr>
              <a:t>Use checklists to get organized.</a:t>
            </a:r>
            <a:endParaRPr lang="en-US" sz="12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ea typeface="+mn-ea"/>
                <a:cs typeface="+mn-cs"/>
              </a:rPr>
              <a:t>Personalize your essay; show passion.</a:t>
            </a:r>
            <a:r>
              <a:rPr lang="en-US" b="0"/>
              <a:t> </a:t>
            </a:r>
            <a:r>
              <a:rPr lang="en-US" sz="1200">
                <a:ea typeface="+mn-ea"/>
                <a:cs typeface="+mn-cs"/>
              </a:rPr>
              <a:t>If you have difficulty writing essays, record yourself as you answer the question out loud</a:t>
            </a:r>
            <a:r>
              <a:rPr lang="en-US"/>
              <a:t> </a:t>
            </a:r>
            <a:r>
              <a:rPr lang="en-US" sz="1200">
                <a:ea typeface="+mn-ea"/>
                <a:cs typeface="+mn-cs"/>
              </a:rPr>
              <a:t> - this may help you organize and communicate your thoughts. </a:t>
            </a:r>
            <a:r>
              <a:rPr lang="en-US" sz="1200" b="0">
                <a:ea typeface="+mn-ea"/>
                <a:cs typeface="+mn-cs"/>
              </a:rPr>
              <a:t>Proofread a </a:t>
            </a:r>
            <a:r>
              <a:rPr lang="en-US" sz="1200">
                <a:ea typeface="+mn-ea"/>
                <a:cs typeface="+mn-cs"/>
              </a:rPr>
              <a:t>printed copy of your essay and the application for spelling and grammar errors.</a:t>
            </a:r>
            <a:endParaRPr lang="en-US" sz="12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a typeface="+mn-ea"/>
                <a:cs typeface="+mn-cs"/>
              </a:rPr>
              <a:t>Google your name to ensure that you have a professional online presence.</a:t>
            </a:r>
            <a:r>
              <a:rPr lang="en-US"/>
              <a:t>  Use an appropriate email.  You may want to just create a special email just for colleges and scholarships. For example, </a:t>
            </a:r>
            <a:r>
              <a:rPr lang="en-US">
                <a:solidFill>
                  <a:schemeClr val="tx1"/>
                </a:solidFill>
              </a:rPr>
              <a:t> </a:t>
            </a:r>
            <a:r>
              <a:rPr lang="en-US" i="1">
                <a:solidFill>
                  <a:schemeClr val="tx1"/>
                </a:solidFill>
              </a:rPr>
              <a:t>john.doe11@gmail.com.</a:t>
            </a:r>
            <a:endParaRPr lang="en-US" sz="12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a typeface="+mn-ea"/>
                <a:cs typeface="+mn-cs"/>
              </a:rPr>
              <a:t>Keep a copy of your applications before mailing it.  Keep a special file system for all college and scholarship related paperwork.  You could also consider </a:t>
            </a:r>
            <a:r>
              <a:rPr lang="en-US" sz="1200">
                <a:solidFill>
                  <a:schemeClr val="tx1"/>
                </a:solidFill>
                <a:ea typeface="+mn-ea"/>
                <a:cs typeface="+mn-cs"/>
              </a:rPr>
              <a:t>creating</a:t>
            </a:r>
            <a:r>
              <a:rPr lang="en-US">
                <a:solidFill>
                  <a:schemeClr val="tx1"/>
                </a:solidFill>
              </a:rPr>
              <a:t> a page in Notes with all your usernames and passwords.</a:t>
            </a: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If you use a scholarship matching web site, </a:t>
            </a:r>
            <a:r>
              <a:rPr lang="en-US" sz="1200" b="0">
                <a:ea typeface="+mn-ea"/>
                <a:cs typeface="+mn-cs"/>
              </a:rPr>
              <a:t>answer all the optional questions </a:t>
            </a:r>
            <a:r>
              <a:rPr lang="en-US" sz="1200">
                <a:ea typeface="+mn-ea"/>
                <a:cs typeface="+mn-cs"/>
              </a:rPr>
              <a:t>on a scholarship matching web site for about twice as many matches.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a typeface="+mn-ea"/>
                <a:cs typeface="+mn-cs"/>
              </a:rPr>
              <a:t>Beware of scams!  For example, do not use money/credit card to hold a scholarship.</a:t>
            </a:r>
            <a:endParaRPr lang="en-US" sz="1200"/>
          </a:p>
          <a:p>
            <a:endParaRPr lang="en-US"/>
          </a:p>
        </p:txBody>
      </p:sp>
      <p:sp>
        <p:nvSpPr>
          <p:cNvPr id="4" name="Slide Number Placeholder 3"/>
          <p:cNvSpPr>
            <a:spLocks noGrp="1"/>
          </p:cNvSpPr>
          <p:nvPr>
            <p:ph type="sldNum" sz="quarter" idx="5"/>
          </p:nvPr>
        </p:nvSpPr>
        <p:spPr/>
        <p:txBody>
          <a:bodyPr/>
          <a:lstStyle/>
          <a:p>
            <a:fld id="{0A7A6159-473C-4922-B635-199E3176C355}" type="slidenum">
              <a:rPr lang="en-US" smtClean="0"/>
              <a:t>46</a:t>
            </a:fld>
            <a:endParaRPr lang="en-US"/>
          </a:p>
        </p:txBody>
      </p:sp>
    </p:spTree>
    <p:extLst>
      <p:ext uri="{BB962C8B-B14F-4D97-AF65-F5344CB8AC3E}">
        <p14:creationId xmlns:p14="http://schemas.microsoft.com/office/powerpoint/2010/main" val="2748495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a:latin typeface="Arial" panose="020B0604020202020204" pitchFamily="34" charset="0"/>
                <a:cs typeface="Arial" panose="020B0604020202020204" pitchFamily="34" charset="0"/>
              </a:rPr>
              <a:t>Raise.me - </a:t>
            </a:r>
            <a:r>
              <a:rPr lang="en-US" sz="1100" b="0" i="0">
                <a:solidFill>
                  <a:srgbClr val="313A42"/>
                </a:solidFill>
                <a:effectLst/>
                <a:latin typeface="Arial" panose="020B0604020202020204" pitchFamily="34" charset="0"/>
                <a:cs typeface="Arial" panose="020B0604020202020204" pitchFamily="34" charset="0"/>
              </a:rPr>
              <a:t>a social enterprise focused on expanding access to higher education, especially among low income and first-generation students. </a:t>
            </a:r>
          </a:p>
          <a:p>
            <a:pPr marL="171450" indent="-171450">
              <a:buFont typeface="Arial" panose="020B0604020202020204" pitchFamily="34" charset="0"/>
              <a:buChar char="•"/>
            </a:pPr>
            <a:r>
              <a:rPr lang="en-US" sz="1100" b="0" i="0" err="1">
                <a:solidFill>
                  <a:srgbClr val="313A42"/>
                </a:solidFill>
                <a:effectLst/>
                <a:latin typeface="Arial" panose="020B0604020202020204" pitchFamily="34" charset="0"/>
                <a:cs typeface="Arial" panose="020B0604020202020204" pitchFamily="34" charset="0"/>
              </a:rPr>
              <a:t>CollegeBoard</a:t>
            </a:r>
            <a:r>
              <a:rPr lang="en-US" sz="1100" b="0" i="0">
                <a:solidFill>
                  <a:srgbClr val="313A42"/>
                </a:solidFill>
                <a:effectLst/>
                <a:latin typeface="Arial" panose="020B0604020202020204" pitchFamily="34" charset="0"/>
                <a:cs typeface="Arial" panose="020B0604020202020204" pitchFamily="34" charset="0"/>
              </a:rPr>
              <a:t> Opportunity Scholarships - </a:t>
            </a:r>
            <a:r>
              <a:rPr lang="en-US" sz="1100" b="0" i="0" err="1">
                <a:solidFill>
                  <a:srgbClr val="313A42"/>
                </a:solidFill>
                <a:effectLst/>
                <a:latin typeface="Arial" panose="020B0604020202020204" pitchFamily="34" charset="0"/>
                <a:cs typeface="Arial" panose="020B0604020202020204" pitchFamily="34" charset="0"/>
              </a:rPr>
              <a:t>BigFuture</a:t>
            </a:r>
            <a:r>
              <a:rPr lang="en-US" sz="1100" b="0" i="0">
                <a:solidFill>
                  <a:srgbClr val="313A42"/>
                </a:solidFill>
                <a:effectLst/>
                <a:latin typeface="Arial" panose="020B0604020202020204" pitchFamily="34" charset="0"/>
                <a:cs typeface="Arial" panose="020B0604020202020204" pitchFamily="34" charset="0"/>
              </a:rPr>
              <a:t> provides tons of free </a:t>
            </a:r>
            <a:r>
              <a:rPr lang="en-US" sz="1100" b="0" i="0">
                <a:solidFill>
                  <a:srgbClr val="1E1E1E"/>
                </a:solidFill>
                <a:effectLst/>
                <a:latin typeface="Arial" panose="020B0604020202020204" pitchFamily="34" charset="0"/>
                <a:cs typeface="Arial" panose="020B0604020202020204" pitchFamily="34" charset="0"/>
              </a:rPr>
              <a:t>resources that helps all students take a productive first step after high school, including scholarships</a:t>
            </a:r>
          </a:p>
          <a:p>
            <a:pPr marL="171450" indent="-171450">
              <a:buFont typeface="Arial" panose="020B0604020202020204" pitchFamily="34" charset="0"/>
              <a:buChar char="•"/>
            </a:pPr>
            <a:r>
              <a:rPr lang="en-US" sz="1100" b="0" i="0">
                <a:solidFill>
                  <a:srgbClr val="1E1E1E"/>
                </a:solidFill>
                <a:effectLst/>
                <a:latin typeface="Arial" panose="020B0604020202020204" pitchFamily="34" charset="0"/>
                <a:cs typeface="Arial" panose="020B0604020202020204" pitchFamily="34" charset="0"/>
              </a:rPr>
              <a:t>Remember – IB students log community service hours on Managebac; Traditional students log volunteer hours on Profferfish; Traditional students have the option to complete work hours instead of volunteer hours.</a:t>
            </a:r>
          </a:p>
          <a:p>
            <a:pPr marL="171450" indent="-171450">
              <a:buFont typeface="Arial" panose="020B0604020202020204" pitchFamily="34" charset="0"/>
              <a:buChar char="•"/>
            </a:pPr>
            <a:r>
              <a:rPr lang="en-US" sz="1100" b="0" i="0">
                <a:solidFill>
                  <a:srgbClr val="1E1E1E"/>
                </a:solidFill>
                <a:effectLst/>
                <a:latin typeface="Arial" panose="020B0604020202020204" pitchFamily="34" charset="0"/>
                <a:cs typeface="Arial" panose="020B0604020202020204" pitchFamily="34" charset="0"/>
              </a:rPr>
              <a:t>FAFSA FSA IDs must be created by parent and student</a:t>
            </a:r>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A7A6159-473C-4922-B635-199E3176C355}" type="slidenum">
              <a:rPr lang="en-US" smtClean="0"/>
              <a:t>47</a:t>
            </a:fld>
            <a:endParaRPr lang="en-US"/>
          </a:p>
        </p:txBody>
      </p:sp>
    </p:spTree>
    <p:extLst>
      <p:ext uri="{BB962C8B-B14F-4D97-AF65-F5344CB8AC3E}">
        <p14:creationId xmlns:p14="http://schemas.microsoft.com/office/powerpoint/2010/main" val="1887200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E58AA5-8076-46F4-9E9D-1573457785F8}" type="slidenum">
              <a:rPr lang="en-US" smtClean="0"/>
              <a:t>17</a:t>
            </a:fld>
            <a:endParaRPr lang="en-US"/>
          </a:p>
        </p:txBody>
      </p:sp>
    </p:spTree>
    <p:extLst>
      <p:ext uri="{BB962C8B-B14F-4D97-AF65-F5344CB8AC3E}">
        <p14:creationId xmlns:p14="http://schemas.microsoft.com/office/powerpoint/2010/main" val="36728012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7A6159-473C-4922-B635-199E3176C355}" type="slidenum">
              <a:rPr lang="en-US" smtClean="0"/>
              <a:t>48</a:t>
            </a:fld>
            <a:endParaRPr lang="en-US"/>
          </a:p>
        </p:txBody>
      </p:sp>
    </p:spTree>
    <p:extLst>
      <p:ext uri="{BB962C8B-B14F-4D97-AF65-F5344CB8AC3E}">
        <p14:creationId xmlns:p14="http://schemas.microsoft.com/office/powerpoint/2010/main" val="1077637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7A6159-473C-4922-B635-199E3176C355}" type="slidenum">
              <a:rPr lang="en-US" smtClean="0"/>
              <a:t>49</a:t>
            </a:fld>
            <a:endParaRPr lang="en-US"/>
          </a:p>
        </p:txBody>
      </p:sp>
    </p:spTree>
    <p:extLst>
      <p:ext uri="{BB962C8B-B14F-4D97-AF65-F5344CB8AC3E}">
        <p14:creationId xmlns:p14="http://schemas.microsoft.com/office/powerpoint/2010/main" val="37924978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lumMod val="85000"/>
                  </a:schemeClr>
                </a:solidFill>
              </a:rPr>
              <a:t>Register to take the ACT and SAT.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lumMod val="85000"/>
                  </a:schemeClr>
                </a:solidFill>
              </a:rPr>
              <a:t>Research admissions and scholarship requirements for colleges and use the diagram in the Junior Book to compare the different elements of the schools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lumMod val="85000"/>
                  </a:schemeClr>
                </a:solidFill>
              </a:rPr>
              <a:t>Create a spreadsheet of deadlines and items required for each school </a:t>
            </a:r>
          </a:p>
          <a:p>
            <a:endParaRPr lang="en-US"/>
          </a:p>
        </p:txBody>
      </p:sp>
      <p:sp>
        <p:nvSpPr>
          <p:cNvPr id="4" name="Slide Number Placeholder 3"/>
          <p:cNvSpPr>
            <a:spLocks noGrp="1"/>
          </p:cNvSpPr>
          <p:nvPr>
            <p:ph type="sldNum" sz="quarter" idx="5"/>
          </p:nvPr>
        </p:nvSpPr>
        <p:spPr/>
        <p:txBody>
          <a:bodyPr/>
          <a:lstStyle/>
          <a:p>
            <a:fld id="{0A7A6159-473C-4922-B635-199E3176C355}" type="slidenum">
              <a:rPr lang="en-US" smtClean="0"/>
              <a:t>50</a:t>
            </a:fld>
            <a:endParaRPr lang="en-US"/>
          </a:p>
        </p:txBody>
      </p:sp>
    </p:spTree>
    <p:extLst>
      <p:ext uri="{BB962C8B-B14F-4D97-AF65-F5344CB8AC3E}">
        <p14:creationId xmlns:p14="http://schemas.microsoft.com/office/powerpoint/2010/main" val="2072692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7A6159-473C-4922-B635-199E3176C355}" type="slidenum">
              <a:rPr lang="en-US" smtClean="0"/>
              <a:t>51</a:t>
            </a:fld>
            <a:endParaRPr lang="en-US"/>
          </a:p>
        </p:txBody>
      </p:sp>
    </p:spTree>
    <p:extLst>
      <p:ext uri="{BB962C8B-B14F-4D97-AF65-F5344CB8AC3E}">
        <p14:creationId xmlns:p14="http://schemas.microsoft.com/office/powerpoint/2010/main" val="3022391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October 1 is the preferred deadline for requests for transcripts, letters and Common App</a:t>
            </a:r>
          </a:p>
          <a:p>
            <a:pPr marL="171450" indent="-171450">
              <a:buFont typeface="Arial" panose="020B0604020202020204" pitchFamily="34" charset="0"/>
              <a:buChar char="•"/>
            </a:pPr>
            <a:endParaRPr lang="en-US" b="0"/>
          </a:p>
        </p:txBody>
      </p:sp>
      <p:sp>
        <p:nvSpPr>
          <p:cNvPr id="4" name="Slide Number Placeholder 3"/>
          <p:cNvSpPr>
            <a:spLocks noGrp="1"/>
          </p:cNvSpPr>
          <p:nvPr>
            <p:ph type="sldNum" sz="quarter" idx="5"/>
          </p:nvPr>
        </p:nvSpPr>
        <p:spPr/>
        <p:txBody>
          <a:bodyPr/>
          <a:lstStyle/>
          <a:p>
            <a:fld id="{0A7A6159-473C-4922-B635-199E3176C355}" type="slidenum">
              <a:rPr lang="en-US" smtClean="0"/>
              <a:t>19</a:t>
            </a:fld>
            <a:endParaRPr lang="en-US"/>
          </a:p>
        </p:txBody>
      </p:sp>
    </p:spTree>
    <p:extLst>
      <p:ext uri="{BB962C8B-B14F-4D97-AF65-F5344CB8AC3E}">
        <p14:creationId xmlns:p14="http://schemas.microsoft.com/office/powerpoint/2010/main" val="1994442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7A6159-473C-4922-B635-199E3176C355}" type="slidenum">
              <a:rPr lang="en-US" smtClean="0"/>
              <a:t>20</a:t>
            </a:fld>
            <a:endParaRPr lang="en-US"/>
          </a:p>
        </p:txBody>
      </p:sp>
    </p:spTree>
    <p:extLst>
      <p:ext uri="{BB962C8B-B14F-4D97-AF65-F5344CB8AC3E}">
        <p14:creationId xmlns:p14="http://schemas.microsoft.com/office/powerpoint/2010/main" val="2758595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7A6159-473C-4922-B635-199E3176C355}" type="slidenum">
              <a:rPr lang="en-US" smtClean="0"/>
              <a:t>21</a:t>
            </a:fld>
            <a:endParaRPr lang="en-US"/>
          </a:p>
        </p:txBody>
      </p:sp>
    </p:spTree>
    <p:extLst>
      <p:ext uri="{BB962C8B-B14F-4D97-AF65-F5344CB8AC3E}">
        <p14:creationId xmlns:p14="http://schemas.microsoft.com/office/powerpoint/2010/main" val="1179496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7A6159-473C-4922-B635-199E3176C355}" type="slidenum">
              <a:rPr lang="en-US" smtClean="0"/>
              <a:t>22</a:t>
            </a:fld>
            <a:endParaRPr lang="en-US"/>
          </a:p>
        </p:txBody>
      </p:sp>
    </p:spTree>
    <p:extLst>
      <p:ext uri="{BB962C8B-B14F-4D97-AF65-F5344CB8AC3E}">
        <p14:creationId xmlns:p14="http://schemas.microsoft.com/office/powerpoint/2010/main" val="9186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BFCC639D-DE5D-0941-9547-9F5F79CF8E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B94C3722-9743-5641-8FF1-F3ECB24C5281}"/>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292" name="Slide Number Placeholder 3">
            <a:extLst>
              <a:ext uri="{FF2B5EF4-FFF2-40B4-BE49-F238E27FC236}">
                <a16:creationId xmlns:a16="http://schemas.microsoft.com/office/drawing/2014/main" id="{1796ABF0-5E51-D846-B2C8-0FE8D9BCB7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C00080-C17D-5F40-BF44-EE550774BA2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8164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BFCC639D-DE5D-0941-9547-9F5F79CF8E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B94C3722-9743-5641-8FF1-F3ECB24C5281}"/>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Juniors take the SAT on April 10</a:t>
            </a:r>
            <a:r>
              <a:rPr lang="en-US" altLang="en-US" baseline="30000"/>
              <a:t>th</a:t>
            </a:r>
            <a:r>
              <a:rPr lang="en-US" altLang="en-US"/>
              <a:t>.</a:t>
            </a:r>
          </a:p>
          <a:p>
            <a:r>
              <a:rPr lang="en-US" altLang="en-US"/>
              <a:t>The remaining test dates for this year PRIOR to applying to colleges are listed for you on this slide.</a:t>
            </a:r>
          </a:p>
          <a:p>
            <a:r>
              <a:rPr lang="en-US" altLang="en-US"/>
              <a:t>Try both tests!  Students often do better on one test the other.  </a:t>
            </a:r>
          </a:p>
        </p:txBody>
      </p:sp>
      <p:sp>
        <p:nvSpPr>
          <p:cNvPr id="12292" name="Slide Number Placeholder 3">
            <a:extLst>
              <a:ext uri="{FF2B5EF4-FFF2-40B4-BE49-F238E27FC236}">
                <a16:creationId xmlns:a16="http://schemas.microsoft.com/office/drawing/2014/main" id="{1796ABF0-5E51-D846-B2C8-0FE8D9BCB7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C00080-C17D-5F40-BF44-EE550774BA2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38759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284890-85D2-4D7B-8EF5-15A9C1DB8F42}"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0096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8664C608-40B1-4030-A28D-5B74BC98ADCE}" type="datetimeFigureOut">
              <a:rPr lang="en-US" smtClean="0"/>
              <a:t>3/21/2024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42144772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40217728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19715133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95626372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390690159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64C608-40B1-4030-A28D-5B74BC98ADCE}"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4831293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57CC2-0FC8-4686-B024-99790E0F5162}"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194049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764DA5-CD3D-4590-A511-FCD3BC7A793E}"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694120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ark Side Bar">
  <p:cSld name="Section_3_1">
    <p:bg>
      <p:bgPr>
        <a:solidFill>
          <a:srgbClr val="484848"/>
        </a:solidFill>
        <a:effectLst/>
      </p:bgPr>
    </p:bg>
    <p:spTree>
      <p:nvGrpSpPr>
        <p:cNvPr id="1" name="Shape 267"/>
        <p:cNvGrpSpPr/>
        <p:nvPr/>
      </p:nvGrpSpPr>
      <p:grpSpPr>
        <a:xfrm>
          <a:off x="0" y="0"/>
          <a:ext cx="0" cy="0"/>
          <a:chOff x="0" y="0"/>
          <a:chExt cx="0" cy="0"/>
        </a:xfrm>
      </p:grpSpPr>
      <p:sp>
        <p:nvSpPr>
          <p:cNvPr id="268" name="Google Shape;268;p42"/>
          <p:cNvSpPr/>
          <p:nvPr/>
        </p:nvSpPr>
        <p:spPr>
          <a:xfrm rot="16200000" flipH="1">
            <a:off x="568269" y="-574400"/>
            <a:ext cx="6873200" cy="8022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9" name="Google Shape;269;p42"/>
          <p:cNvSpPr/>
          <p:nvPr/>
        </p:nvSpPr>
        <p:spPr>
          <a:xfrm>
            <a:off x="0" y="0"/>
            <a:ext cx="12192000" cy="63600"/>
          </a:xfrm>
          <a:prstGeom prst="rect">
            <a:avLst/>
          </a:prstGeom>
          <a:solidFill>
            <a:srgbClr val="82C31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70" name="Google Shape;270;p42"/>
          <p:cNvSpPr txBox="1">
            <a:spLocks noGrp="1"/>
          </p:cNvSpPr>
          <p:nvPr>
            <p:ph type="title"/>
          </p:nvPr>
        </p:nvSpPr>
        <p:spPr>
          <a:xfrm>
            <a:off x="318367" y="598733"/>
            <a:ext cx="10768000" cy="389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2800"/>
              <a:buNone/>
              <a:defRPr sz="3200" b="1">
                <a:solidFill>
                  <a:srgbClr val="484848"/>
                </a:solidFill>
                <a:latin typeface="Proxima Nova"/>
                <a:ea typeface="Proxima Nova"/>
                <a:cs typeface="Proxima Nova"/>
                <a:sym typeface="Proxima Nova"/>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71" name="Google Shape;271;p42"/>
          <p:cNvSpPr txBox="1">
            <a:spLocks noGrp="1"/>
          </p:cNvSpPr>
          <p:nvPr>
            <p:ph type="subTitle" idx="1"/>
          </p:nvPr>
        </p:nvSpPr>
        <p:spPr>
          <a:xfrm>
            <a:off x="336768" y="369533"/>
            <a:ext cx="5787600" cy="2292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800"/>
              <a:buNone/>
              <a:defRPr sz="1333">
                <a:solidFill>
                  <a:srgbClr val="B3B3B3"/>
                </a:solidFill>
                <a:latin typeface="Proxima Nova"/>
                <a:ea typeface="Proxima Nova"/>
                <a:cs typeface="Proxima Nova"/>
                <a:sym typeface="Proxima Nova"/>
              </a:defRPr>
            </a:lvl1pPr>
            <a:lvl2pPr lvl="1" algn="l" rtl="0">
              <a:lnSpc>
                <a:spcPct val="115000"/>
              </a:lnSpc>
              <a:spcBef>
                <a:spcPts val="0"/>
              </a:spcBef>
              <a:spcAft>
                <a:spcPts val="0"/>
              </a:spcAft>
              <a:buSzPts val="1400"/>
              <a:buNone/>
              <a:defRPr/>
            </a:lvl2pPr>
            <a:lvl3pPr lvl="2" algn="l" rtl="0">
              <a:lnSpc>
                <a:spcPct val="115000"/>
              </a:lnSpc>
              <a:spcBef>
                <a:spcPts val="2133"/>
              </a:spcBef>
              <a:spcAft>
                <a:spcPts val="0"/>
              </a:spcAft>
              <a:buSzPts val="1400"/>
              <a:buNone/>
              <a:defRPr/>
            </a:lvl3pPr>
            <a:lvl4pPr lvl="3" algn="l" rtl="0">
              <a:lnSpc>
                <a:spcPct val="115000"/>
              </a:lnSpc>
              <a:spcBef>
                <a:spcPts val="2133"/>
              </a:spcBef>
              <a:spcAft>
                <a:spcPts val="0"/>
              </a:spcAft>
              <a:buSzPts val="1400"/>
              <a:buNone/>
              <a:defRPr/>
            </a:lvl4pPr>
            <a:lvl5pPr lvl="4" algn="l" rtl="0">
              <a:lnSpc>
                <a:spcPct val="115000"/>
              </a:lnSpc>
              <a:spcBef>
                <a:spcPts val="2133"/>
              </a:spcBef>
              <a:spcAft>
                <a:spcPts val="0"/>
              </a:spcAft>
              <a:buSzPts val="1400"/>
              <a:buNone/>
              <a:defRPr/>
            </a:lvl5pPr>
            <a:lvl6pPr lvl="5" algn="l" rtl="0">
              <a:lnSpc>
                <a:spcPct val="115000"/>
              </a:lnSpc>
              <a:spcBef>
                <a:spcPts val="2133"/>
              </a:spcBef>
              <a:spcAft>
                <a:spcPts val="0"/>
              </a:spcAft>
              <a:buSzPts val="1400"/>
              <a:buNone/>
              <a:defRPr/>
            </a:lvl6pPr>
            <a:lvl7pPr lvl="6" algn="l" rtl="0">
              <a:lnSpc>
                <a:spcPct val="115000"/>
              </a:lnSpc>
              <a:spcBef>
                <a:spcPts val="2133"/>
              </a:spcBef>
              <a:spcAft>
                <a:spcPts val="0"/>
              </a:spcAft>
              <a:buSzPts val="1400"/>
              <a:buNone/>
              <a:defRPr/>
            </a:lvl7pPr>
            <a:lvl8pPr lvl="7" algn="l" rtl="0">
              <a:lnSpc>
                <a:spcPct val="115000"/>
              </a:lnSpc>
              <a:spcBef>
                <a:spcPts val="2133"/>
              </a:spcBef>
              <a:spcAft>
                <a:spcPts val="0"/>
              </a:spcAft>
              <a:buSzPts val="1400"/>
              <a:buNone/>
              <a:defRPr/>
            </a:lvl8pPr>
            <a:lvl9pPr lvl="8" algn="l" rtl="0">
              <a:lnSpc>
                <a:spcPct val="115000"/>
              </a:lnSpc>
              <a:spcBef>
                <a:spcPts val="2133"/>
              </a:spcBef>
              <a:spcAft>
                <a:spcPts val="2133"/>
              </a:spcAft>
              <a:buSzPts val="1400"/>
              <a:buNone/>
              <a:defRPr/>
            </a:lvl9pPr>
          </a:lstStyle>
          <a:p>
            <a:endParaRPr/>
          </a:p>
        </p:txBody>
      </p:sp>
      <p:pic>
        <p:nvPicPr>
          <p:cNvPr id="272" name="Google Shape;272;p42"/>
          <p:cNvPicPr preferRelativeResize="0"/>
          <p:nvPr/>
        </p:nvPicPr>
        <p:blipFill rotWithShape="1">
          <a:blip r:embed="rId2">
            <a:alphaModFix/>
          </a:blip>
          <a:srcRect t="1876" b="1886"/>
          <a:stretch/>
        </p:blipFill>
        <p:spPr>
          <a:xfrm>
            <a:off x="11086268" y="6350002"/>
            <a:ext cx="776000" cy="229100"/>
          </a:xfrm>
          <a:prstGeom prst="rect">
            <a:avLst/>
          </a:prstGeom>
          <a:noFill/>
          <a:ln>
            <a:noFill/>
          </a:ln>
        </p:spPr>
      </p:pic>
    </p:spTree>
    <p:extLst>
      <p:ext uri="{BB962C8B-B14F-4D97-AF65-F5344CB8AC3E}">
        <p14:creationId xmlns:p14="http://schemas.microsoft.com/office/powerpoint/2010/main" val="2510510982"/>
      </p:ext>
    </p:extLst>
  </p:cSld>
  <p:clrMapOvr>
    <a:masterClrMapping/>
  </p:clrMapOvr>
  <p:extLst>
    <p:ext uri="{DCECCB84-F9BA-43D5-87BE-67443E8EF086}">
      <p15:sldGuideLst xmlns:p15="http://schemas.microsoft.com/office/powerpoint/2012/main">
        <p15:guide id="1" pos="3840">
          <p15:clr>
            <a:srgbClr val="FA7B17"/>
          </p15:clr>
        </p15:guide>
        <p15:guide id="2" pos="211">
          <p15:clr>
            <a:srgbClr val="FA7B17"/>
          </p15:clr>
        </p15:guide>
        <p15:guide id="3" pos="3425">
          <p15:clr>
            <a:srgbClr val="FA7B17"/>
          </p15:clr>
        </p15:guide>
        <p15:guide id="4" pos="680">
          <p15:clr>
            <a:srgbClr val="FA7B17"/>
          </p15:clr>
        </p15:guide>
        <p15:guide id="5" orient="horz" pos="1059">
          <p15:clr>
            <a:srgbClr val="FA7B17"/>
          </p15:clr>
        </p15:guide>
        <p15:guide id="6" pos="7472">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E7E4F-24E4-B541-98AC-C8C78DF22E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A0F01F-7206-F14A-ABAA-6173720FD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AF7C2-1B68-814C-A0F0-B8B0122666D1}"/>
              </a:ext>
            </a:extLst>
          </p:cNvPr>
          <p:cNvSpPr>
            <a:spLocks noGrp="1"/>
          </p:cNvSpPr>
          <p:nvPr>
            <p:ph type="dt" sz="half" idx="10"/>
          </p:nvPr>
        </p:nvSpPr>
        <p:spPr/>
        <p:txBody>
          <a:bodyPr/>
          <a:lstStyle/>
          <a:p>
            <a:fld id="{7ADCB18C-9C1E-E248-B7B7-52741DB71DFE}" type="datetimeFigureOut">
              <a:rPr lang="en-US" smtClean="0"/>
              <a:t>3/21/2024</a:t>
            </a:fld>
            <a:endParaRPr lang="en-US"/>
          </a:p>
        </p:txBody>
      </p:sp>
      <p:sp>
        <p:nvSpPr>
          <p:cNvPr id="5" name="Footer Placeholder 4">
            <a:extLst>
              <a:ext uri="{FF2B5EF4-FFF2-40B4-BE49-F238E27FC236}">
                <a16:creationId xmlns:a16="http://schemas.microsoft.com/office/drawing/2014/main" id="{C6D0B7C1-918B-0140-9502-46964ECDD8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CE487E-3FF2-6A4B-814B-CC39FA0E4BAB}"/>
              </a:ext>
            </a:extLst>
          </p:cNvPr>
          <p:cNvSpPr>
            <a:spLocks noGrp="1"/>
          </p:cNvSpPr>
          <p:nvPr>
            <p:ph type="sldNum" sz="quarter" idx="12"/>
          </p:nvPr>
        </p:nvSpPr>
        <p:spPr/>
        <p:txBody>
          <a:bodyPr/>
          <a:lstStyle/>
          <a:p>
            <a:fld id="{9A51700C-8FAB-C540-BD26-01BD56FFC416}" type="slidenum">
              <a:rPr lang="en-US" smtClean="0"/>
              <a:t>‹#›</a:t>
            </a:fld>
            <a:endParaRPr lang="en-US"/>
          </a:p>
        </p:txBody>
      </p:sp>
    </p:spTree>
    <p:extLst>
      <p:ext uri="{BB962C8B-B14F-4D97-AF65-F5344CB8AC3E}">
        <p14:creationId xmlns:p14="http://schemas.microsoft.com/office/powerpoint/2010/main" val="2852981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5661D-6934-4B32-B92C-470368BF1EC6}"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511381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CB466-75C5-5140-895F-9146F61BFA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DA0064-1CFE-C24F-97AA-34573F9691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870EC4-99C2-1C44-BEC4-A44B2EB19690}"/>
              </a:ext>
            </a:extLst>
          </p:cNvPr>
          <p:cNvSpPr>
            <a:spLocks noGrp="1"/>
          </p:cNvSpPr>
          <p:nvPr>
            <p:ph type="dt" sz="half" idx="10"/>
          </p:nvPr>
        </p:nvSpPr>
        <p:spPr/>
        <p:txBody>
          <a:bodyPr/>
          <a:lstStyle/>
          <a:p>
            <a:fld id="{7ADCB18C-9C1E-E248-B7B7-52741DB71DFE}" type="datetimeFigureOut">
              <a:rPr lang="en-US" smtClean="0"/>
              <a:t>3/21/2024</a:t>
            </a:fld>
            <a:endParaRPr lang="en-US"/>
          </a:p>
        </p:txBody>
      </p:sp>
      <p:sp>
        <p:nvSpPr>
          <p:cNvPr id="5" name="Footer Placeholder 4">
            <a:extLst>
              <a:ext uri="{FF2B5EF4-FFF2-40B4-BE49-F238E27FC236}">
                <a16:creationId xmlns:a16="http://schemas.microsoft.com/office/drawing/2014/main" id="{37C23FA3-77C4-5F4C-8750-E1669C76EE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538D3F-456B-B24F-89C5-0586FCA9A12F}"/>
              </a:ext>
            </a:extLst>
          </p:cNvPr>
          <p:cNvSpPr>
            <a:spLocks noGrp="1"/>
          </p:cNvSpPr>
          <p:nvPr>
            <p:ph type="sldNum" sz="quarter" idx="12"/>
          </p:nvPr>
        </p:nvSpPr>
        <p:spPr/>
        <p:txBody>
          <a:bodyPr/>
          <a:lstStyle/>
          <a:p>
            <a:fld id="{9A51700C-8FAB-C540-BD26-01BD56FFC416}" type="slidenum">
              <a:rPr lang="en-US" smtClean="0"/>
              <a:t>‹#›</a:t>
            </a:fld>
            <a:endParaRPr lang="en-US"/>
          </a:p>
        </p:txBody>
      </p:sp>
    </p:spTree>
    <p:extLst>
      <p:ext uri="{BB962C8B-B14F-4D97-AF65-F5344CB8AC3E}">
        <p14:creationId xmlns:p14="http://schemas.microsoft.com/office/powerpoint/2010/main" val="1512524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453B2-A7FD-0F4C-954D-FB356BD3DB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463F20-7D19-874F-BBB0-CFD3F94247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59A012-24D6-6147-92A6-CCC2C82DFC44}"/>
              </a:ext>
            </a:extLst>
          </p:cNvPr>
          <p:cNvSpPr>
            <a:spLocks noGrp="1"/>
          </p:cNvSpPr>
          <p:nvPr>
            <p:ph type="dt" sz="half" idx="10"/>
          </p:nvPr>
        </p:nvSpPr>
        <p:spPr/>
        <p:txBody>
          <a:bodyPr/>
          <a:lstStyle/>
          <a:p>
            <a:fld id="{7ADCB18C-9C1E-E248-B7B7-52741DB71DFE}" type="datetimeFigureOut">
              <a:rPr lang="en-US" smtClean="0"/>
              <a:t>3/21/2024</a:t>
            </a:fld>
            <a:endParaRPr lang="en-US"/>
          </a:p>
        </p:txBody>
      </p:sp>
      <p:sp>
        <p:nvSpPr>
          <p:cNvPr id="5" name="Footer Placeholder 4">
            <a:extLst>
              <a:ext uri="{FF2B5EF4-FFF2-40B4-BE49-F238E27FC236}">
                <a16:creationId xmlns:a16="http://schemas.microsoft.com/office/drawing/2014/main" id="{D43BC9B3-4F90-E44F-91F1-1440668CF0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7E0FBA-5219-6A44-B645-6E73174C3563}"/>
              </a:ext>
            </a:extLst>
          </p:cNvPr>
          <p:cNvSpPr>
            <a:spLocks noGrp="1"/>
          </p:cNvSpPr>
          <p:nvPr>
            <p:ph type="sldNum" sz="quarter" idx="12"/>
          </p:nvPr>
        </p:nvSpPr>
        <p:spPr/>
        <p:txBody>
          <a:bodyPr/>
          <a:lstStyle/>
          <a:p>
            <a:fld id="{9A51700C-8FAB-C540-BD26-01BD56FFC416}" type="slidenum">
              <a:rPr lang="en-US" smtClean="0"/>
              <a:t>‹#›</a:t>
            </a:fld>
            <a:endParaRPr lang="en-US"/>
          </a:p>
        </p:txBody>
      </p:sp>
    </p:spTree>
    <p:extLst>
      <p:ext uri="{BB962C8B-B14F-4D97-AF65-F5344CB8AC3E}">
        <p14:creationId xmlns:p14="http://schemas.microsoft.com/office/powerpoint/2010/main" val="1077332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F86F-0FA8-6643-9D5F-7D9A388DD3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A73C21-895D-4F4E-9CC4-8251E09CBD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95DDA0-3752-6144-B73F-1D8080F95B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435735-2EB6-5341-BEC7-CA7D2CCE4247}"/>
              </a:ext>
            </a:extLst>
          </p:cNvPr>
          <p:cNvSpPr>
            <a:spLocks noGrp="1"/>
          </p:cNvSpPr>
          <p:nvPr>
            <p:ph type="dt" sz="half" idx="10"/>
          </p:nvPr>
        </p:nvSpPr>
        <p:spPr/>
        <p:txBody>
          <a:bodyPr/>
          <a:lstStyle/>
          <a:p>
            <a:fld id="{7ADCB18C-9C1E-E248-B7B7-52741DB71DFE}" type="datetimeFigureOut">
              <a:rPr lang="en-US" smtClean="0"/>
              <a:t>3/21/2024</a:t>
            </a:fld>
            <a:endParaRPr lang="en-US"/>
          </a:p>
        </p:txBody>
      </p:sp>
      <p:sp>
        <p:nvSpPr>
          <p:cNvPr id="6" name="Footer Placeholder 5">
            <a:extLst>
              <a:ext uri="{FF2B5EF4-FFF2-40B4-BE49-F238E27FC236}">
                <a16:creationId xmlns:a16="http://schemas.microsoft.com/office/drawing/2014/main" id="{1E958744-D714-BE4A-B282-453E31B30C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BAE552-4945-DC48-A211-CA9FA5988A4B}"/>
              </a:ext>
            </a:extLst>
          </p:cNvPr>
          <p:cNvSpPr>
            <a:spLocks noGrp="1"/>
          </p:cNvSpPr>
          <p:nvPr>
            <p:ph type="sldNum" sz="quarter" idx="12"/>
          </p:nvPr>
        </p:nvSpPr>
        <p:spPr/>
        <p:txBody>
          <a:bodyPr/>
          <a:lstStyle/>
          <a:p>
            <a:fld id="{9A51700C-8FAB-C540-BD26-01BD56FFC416}" type="slidenum">
              <a:rPr lang="en-US" smtClean="0"/>
              <a:t>‹#›</a:t>
            </a:fld>
            <a:endParaRPr lang="en-US"/>
          </a:p>
        </p:txBody>
      </p:sp>
    </p:spTree>
    <p:extLst>
      <p:ext uri="{BB962C8B-B14F-4D97-AF65-F5344CB8AC3E}">
        <p14:creationId xmlns:p14="http://schemas.microsoft.com/office/powerpoint/2010/main" val="23636191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9B0EC-B2FB-E342-B034-D13D0C77B1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DA7F66-D9DF-9B41-88DE-F2713B6E1E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BBEAB6-CC2B-EB4B-95AE-66CB16420A2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ED671A-1097-CF4D-8B94-F02C0FC40D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20CE9-01BB-4E4F-8955-A35AFF8A9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F7AF24-9ABA-F046-B2A1-D9D6A0DF0068}"/>
              </a:ext>
            </a:extLst>
          </p:cNvPr>
          <p:cNvSpPr>
            <a:spLocks noGrp="1"/>
          </p:cNvSpPr>
          <p:nvPr>
            <p:ph type="dt" sz="half" idx="10"/>
          </p:nvPr>
        </p:nvSpPr>
        <p:spPr/>
        <p:txBody>
          <a:bodyPr/>
          <a:lstStyle/>
          <a:p>
            <a:fld id="{7ADCB18C-9C1E-E248-B7B7-52741DB71DFE}" type="datetimeFigureOut">
              <a:rPr lang="en-US" smtClean="0"/>
              <a:t>3/21/2024</a:t>
            </a:fld>
            <a:endParaRPr lang="en-US"/>
          </a:p>
        </p:txBody>
      </p:sp>
      <p:sp>
        <p:nvSpPr>
          <p:cNvPr id="8" name="Footer Placeholder 7">
            <a:extLst>
              <a:ext uri="{FF2B5EF4-FFF2-40B4-BE49-F238E27FC236}">
                <a16:creationId xmlns:a16="http://schemas.microsoft.com/office/drawing/2014/main" id="{60950A66-0EB3-AC4F-9376-DDA6F583CB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959CD9-BB0C-014C-9A6C-0B2704D42AC6}"/>
              </a:ext>
            </a:extLst>
          </p:cNvPr>
          <p:cNvSpPr>
            <a:spLocks noGrp="1"/>
          </p:cNvSpPr>
          <p:nvPr>
            <p:ph type="sldNum" sz="quarter" idx="12"/>
          </p:nvPr>
        </p:nvSpPr>
        <p:spPr/>
        <p:txBody>
          <a:bodyPr/>
          <a:lstStyle/>
          <a:p>
            <a:fld id="{9A51700C-8FAB-C540-BD26-01BD56FFC416}" type="slidenum">
              <a:rPr lang="en-US" smtClean="0"/>
              <a:t>‹#›</a:t>
            </a:fld>
            <a:endParaRPr lang="en-US"/>
          </a:p>
        </p:txBody>
      </p:sp>
    </p:spTree>
    <p:extLst>
      <p:ext uri="{BB962C8B-B14F-4D97-AF65-F5344CB8AC3E}">
        <p14:creationId xmlns:p14="http://schemas.microsoft.com/office/powerpoint/2010/main" val="849104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BB78D-3728-EA4F-A021-DD6FE35E49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F69095-A731-7B4E-8EE6-5BA3D68A694E}"/>
              </a:ext>
            </a:extLst>
          </p:cNvPr>
          <p:cNvSpPr>
            <a:spLocks noGrp="1"/>
          </p:cNvSpPr>
          <p:nvPr>
            <p:ph type="dt" sz="half" idx="10"/>
          </p:nvPr>
        </p:nvSpPr>
        <p:spPr/>
        <p:txBody>
          <a:bodyPr/>
          <a:lstStyle/>
          <a:p>
            <a:fld id="{7ADCB18C-9C1E-E248-B7B7-52741DB71DFE}" type="datetimeFigureOut">
              <a:rPr lang="en-US" smtClean="0"/>
              <a:t>3/21/2024</a:t>
            </a:fld>
            <a:endParaRPr lang="en-US"/>
          </a:p>
        </p:txBody>
      </p:sp>
      <p:sp>
        <p:nvSpPr>
          <p:cNvPr id="4" name="Footer Placeholder 3">
            <a:extLst>
              <a:ext uri="{FF2B5EF4-FFF2-40B4-BE49-F238E27FC236}">
                <a16:creationId xmlns:a16="http://schemas.microsoft.com/office/drawing/2014/main" id="{3CEFABC8-A218-8940-9028-1C623AD455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135141-BB11-9C48-832A-2906A4755C52}"/>
              </a:ext>
            </a:extLst>
          </p:cNvPr>
          <p:cNvSpPr>
            <a:spLocks noGrp="1"/>
          </p:cNvSpPr>
          <p:nvPr>
            <p:ph type="sldNum" sz="quarter" idx="12"/>
          </p:nvPr>
        </p:nvSpPr>
        <p:spPr/>
        <p:txBody>
          <a:bodyPr/>
          <a:lstStyle/>
          <a:p>
            <a:fld id="{9A51700C-8FAB-C540-BD26-01BD56FFC416}" type="slidenum">
              <a:rPr lang="en-US" smtClean="0"/>
              <a:t>‹#›</a:t>
            </a:fld>
            <a:endParaRPr lang="en-US"/>
          </a:p>
        </p:txBody>
      </p:sp>
    </p:spTree>
    <p:extLst>
      <p:ext uri="{BB962C8B-B14F-4D97-AF65-F5344CB8AC3E}">
        <p14:creationId xmlns:p14="http://schemas.microsoft.com/office/powerpoint/2010/main" val="4726859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8F6F4E-2BEA-DC40-B1CF-A549361F652F}"/>
              </a:ext>
            </a:extLst>
          </p:cNvPr>
          <p:cNvSpPr>
            <a:spLocks noGrp="1"/>
          </p:cNvSpPr>
          <p:nvPr>
            <p:ph type="dt" sz="half" idx="10"/>
          </p:nvPr>
        </p:nvSpPr>
        <p:spPr/>
        <p:txBody>
          <a:bodyPr/>
          <a:lstStyle/>
          <a:p>
            <a:fld id="{7ADCB18C-9C1E-E248-B7B7-52741DB71DFE}" type="datetimeFigureOut">
              <a:rPr lang="en-US" smtClean="0"/>
              <a:t>3/21/2024</a:t>
            </a:fld>
            <a:endParaRPr lang="en-US"/>
          </a:p>
        </p:txBody>
      </p:sp>
      <p:sp>
        <p:nvSpPr>
          <p:cNvPr id="3" name="Footer Placeholder 2">
            <a:extLst>
              <a:ext uri="{FF2B5EF4-FFF2-40B4-BE49-F238E27FC236}">
                <a16:creationId xmlns:a16="http://schemas.microsoft.com/office/drawing/2014/main" id="{9854B460-1082-594E-9240-02455C7607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4E026A-59E4-D44F-B423-AD92EB7695A6}"/>
              </a:ext>
            </a:extLst>
          </p:cNvPr>
          <p:cNvSpPr>
            <a:spLocks noGrp="1"/>
          </p:cNvSpPr>
          <p:nvPr>
            <p:ph type="sldNum" sz="quarter" idx="12"/>
          </p:nvPr>
        </p:nvSpPr>
        <p:spPr/>
        <p:txBody>
          <a:bodyPr/>
          <a:lstStyle/>
          <a:p>
            <a:fld id="{9A51700C-8FAB-C540-BD26-01BD56FFC416}" type="slidenum">
              <a:rPr lang="en-US" smtClean="0"/>
              <a:t>‹#›</a:t>
            </a:fld>
            <a:endParaRPr lang="en-US"/>
          </a:p>
        </p:txBody>
      </p:sp>
    </p:spTree>
    <p:extLst>
      <p:ext uri="{BB962C8B-B14F-4D97-AF65-F5344CB8AC3E}">
        <p14:creationId xmlns:p14="http://schemas.microsoft.com/office/powerpoint/2010/main" val="6390070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B8955-2B8B-EE41-9642-1CA019CBF6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AEA01C-C4C5-C447-9350-E072B8155E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498B3D-A554-014A-8428-2D55CE778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C8CAA4-CD54-8D41-B03A-04F3207A7C02}"/>
              </a:ext>
            </a:extLst>
          </p:cNvPr>
          <p:cNvSpPr>
            <a:spLocks noGrp="1"/>
          </p:cNvSpPr>
          <p:nvPr>
            <p:ph type="dt" sz="half" idx="10"/>
          </p:nvPr>
        </p:nvSpPr>
        <p:spPr/>
        <p:txBody>
          <a:bodyPr/>
          <a:lstStyle/>
          <a:p>
            <a:fld id="{7ADCB18C-9C1E-E248-B7B7-52741DB71DFE}" type="datetimeFigureOut">
              <a:rPr lang="en-US" smtClean="0"/>
              <a:t>3/21/2024</a:t>
            </a:fld>
            <a:endParaRPr lang="en-US"/>
          </a:p>
        </p:txBody>
      </p:sp>
      <p:sp>
        <p:nvSpPr>
          <p:cNvPr id="6" name="Footer Placeholder 5">
            <a:extLst>
              <a:ext uri="{FF2B5EF4-FFF2-40B4-BE49-F238E27FC236}">
                <a16:creationId xmlns:a16="http://schemas.microsoft.com/office/drawing/2014/main" id="{A063F160-1075-FF41-B2C9-FF263C82E9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76C2F3-D72D-F94B-A457-80930BF00F48}"/>
              </a:ext>
            </a:extLst>
          </p:cNvPr>
          <p:cNvSpPr>
            <a:spLocks noGrp="1"/>
          </p:cNvSpPr>
          <p:nvPr>
            <p:ph type="sldNum" sz="quarter" idx="12"/>
          </p:nvPr>
        </p:nvSpPr>
        <p:spPr/>
        <p:txBody>
          <a:bodyPr/>
          <a:lstStyle/>
          <a:p>
            <a:fld id="{9A51700C-8FAB-C540-BD26-01BD56FFC416}" type="slidenum">
              <a:rPr lang="en-US" smtClean="0"/>
              <a:t>‹#›</a:t>
            </a:fld>
            <a:endParaRPr lang="en-US"/>
          </a:p>
        </p:txBody>
      </p:sp>
    </p:spTree>
    <p:extLst>
      <p:ext uri="{BB962C8B-B14F-4D97-AF65-F5344CB8AC3E}">
        <p14:creationId xmlns:p14="http://schemas.microsoft.com/office/powerpoint/2010/main" val="40616490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4C987-6316-ED43-AC94-C49DEA2CFF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0E47A3-414F-E346-99D3-58ADFC8EDC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5368BE-57A4-C34B-85E1-B2647FC1BE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5332A6-E729-4147-ABF8-BD22497468F4}"/>
              </a:ext>
            </a:extLst>
          </p:cNvPr>
          <p:cNvSpPr>
            <a:spLocks noGrp="1"/>
          </p:cNvSpPr>
          <p:nvPr>
            <p:ph type="dt" sz="half" idx="10"/>
          </p:nvPr>
        </p:nvSpPr>
        <p:spPr/>
        <p:txBody>
          <a:bodyPr/>
          <a:lstStyle/>
          <a:p>
            <a:fld id="{7ADCB18C-9C1E-E248-B7B7-52741DB71DFE}" type="datetimeFigureOut">
              <a:rPr lang="en-US" smtClean="0"/>
              <a:t>3/21/2024</a:t>
            </a:fld>
            <a:endParaRPr lang="en-US"/>
          </a:p>
        </p:txBody>
      </p:sp>
      <p:sp>
        <p:nvSpPr>
          <p:cNvPr id="6" name="Footer Placeholder 5">
            <a:extLst>
              <a:ext uri="{FF2B5EF4-FFF2-40B4-BE49-F238E27FC236}">
                <a16:creationId xmlns:a16="http://schemas.microsoft.com/office/drawing/2014/main" id="{76C87A02-C1AF-F547-A83C-C1997ACB69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D5BF33-0ED1-EF48-9DC9-AF01315FF6A1}"/>
              </a:ext>
            </a:extLst>
          </p:cNvPr>
          <p:cNvSpPr>
            <a:spLocks noGrp="1"/>
          </p:cNvSpPr>
          <p:nvPr>
            <p:ph type="sldNum" sz="quarter" idx="12"/>
          </p:nvPr>
        </p:nvSpPr>
        <p:spPr/>
        <p:txBody>
          <a:bodyPr/>
          <a:lstStyle/>
          <a:p>
            <a:fld id="{9A51700C-8FAB-C540-BD26-01BD56FFC416}" type="slidenum">
              <a:rPr lang="en-US" smtClean="0"/>
              <a:t>‹#›</a:t>
            </a:fld>
            <a:endParaRPr lang="en-US"/>
          </a:p>
        </p:txBody>
      </p:sp>
    </p:spTree>
    <p:extLst>
      <p:ext uri="{BB962C8B-B14F-4D97-AF65-F5344CB8AC3E}">
        <p14:creationId xmlns:p14="http://schemas.microsoft.com/office/powerpoint/2010/main" val="3053043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1B458-DA59-FE41-B2C1-CD27D3F32F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AA5298-8D21-034B-B35E-62A109D744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107FD5-12FC-3347-BB9C-C2C95A84276C}"/>
              </a:ext>
            </a:extLst>
          </p:cNvPr>
          <p:cNvSpPr>
            <a:spLocks noGrp="1"/>
          </p:cNvSpPr>
          <p:nvPr>
            <p:ph type="dt" sz="half" idx="10"/>
          </p:nvPr>
        </p:nvSpPr>
        <p:spPr/>
        <p:txBody>
          <a:bodyPr/>
          <a:lstStyle/>
          <a:p>
            <a:fld id="{7ADCB18C-9C1E-E248-B7B7-52741DB71DFE}" type="datetimeFigureOut">
              <a:rPr lang="en-US" smtClean="0"/>
              <a:t>3/21/2024</a:t>
            </a:fld>
            <a:endParaRPr lang="en-US"/>
          </a:p>
        </p:txBody>
      </p:sp>
      <p:sp>
        <p:nvSpPr>
          <p:cNvPr id="5" name="Footer Placeholder 4">
            <a:extLst>
              <a:ext uri="{FF2B5EF4-FFF2-40B4-BE49-F238E27FC236}">
                <a16:creationId xmlns:a16="http://schemas.microsoft.com/office/drawing/2014/main" id="{08F30EB8-E10D-C941-8098-C721466173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B9064C-D271-A740-8832-62E07F4E92F8}"/>
              </a:ext>
            </a:extLst>
          </p:cNvPr>
          <p:cNvSpPr>
            <a:spLocks noGrp="1"/>
          </p:cNvSpPr>
          <p:nvPr>
            <p:ph type="sldNum" sz="quarter" idx="12"/>
          </p:nvPr>
        </p:nvSpPr>
        <p:spPr/>
        <p:txBody>
          <a:bodyPr/>
          <a:lstStyle/>
          <a:p>
            <a:fld id="{9A51700C-8FAB-C540-BD26-01BD56FFC416}" type="slidenum">
              <a:rPr lang="en-US" smtClean="0"/>
              <a:t>‹#›</a:t>
            </a:fld>
            <a:endParaRPr lang="en-US"/>
          </a:p>
        </p:txBody>
      </p:sp>
    </p:spTree>
    <p:extLst>
      <p:ext uri="{BB962C8B-B14F-4D97-AF65-F5344CB8AC3E}">
        <p14:creationId xmlns:p14="http://schemas.microsoft.com/office/powerpoint/2010/main" val="8717565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569BEA-A082-514D-BF15-C1DE6B8465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F8BD67-B9C4-F34E-B653-D967457DF0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EF2843-C374-4845-9864-D9A122BF4024}"/>
              </a:ext>
            </a:extLst>
          </p:cNvPr>
          <p:cNvSpPr>
            <a:spLocks noGrp="1"/>
          </p:cNvSpPr>
          <p:nvPr>
            <p:ph type="dt" sz="half" idx="10"/>
          </p:nvPr>
        </p:nvSpPr>
        <p:spPr/>
        <p:txBody>
          <a:bodyPr/>
          <a:lstStyle/>
          <a:p>
            <a:fld id="{7ADCB18C-9C1E-E248-B7B7-52741DB71DFE}" type="datetimeFigureOut">
              <a:rPr lang="en-US" smtClean="0"/>
              <a:t>3/21/2024</a:t>
            </a:fld>
            <a:endParaRPr lang="en-US"/>
          </a:p>
        </p:txBody>
      </p:sp>
      <p:sp>
        <p:nvSpPr>
          <p:cNvPr id="5" name="Footer Placeholder 4">
            <a:extLst>
              <a:ext uri="{FF2B5EF4-FFF2-40B4-BE49-F238E27FC236}">
                <a16:creationId xmlns:a16="http://schemas.microsoft.com/office/drawing/2014/main" id="{7A03F2E1-3926-CE4A-B24C-7FADC7174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A4F111-E1E4-574C-815C-B1060DE6655F}"/>
              </a:ext>
            </a:extLst>
          </p:cNvPr>
          <p:cNvSpPr>
            <a:spLocks noGrp="1"/>
          </p:cNvSpPr>
          <p:nvPr>
            <p:ph type="sldNum" sz="quarter" idx="12"/>
          </p:nvPr>
        </p:nvSpPr>
        <p:spPr/>
        <p:txBody>
          <a:bodyPr/>
          <a:lstStyle/>
          <a:p>
            <a:fld id="{9A51700C-8FAB-C540-BD26-01BD56FFC416}" type="slidenum">
              <a:rPr lang="en-US" smtClean="0"/>
              <a:t>‹#›</a:t>
            </a:fld>
            <a:endParaRPr lang="en-US"/>
          </a:p>
        </p:txBody>
      </p:sp>
    </p:spTree>
    <p:extLst>
      <p:ext uri="{BB962C8B-B14F-4D97-AF65-F5344CB8AC3E}">
        <p14:creationId xmlns:p14="http://schemas.microsoft.com/office/powerpoint/2010/main" val="222038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F822A4-8DA6-4447-9B1F-C5DB58435268}" type="datetimeFigureOut">
              <a:rPr lang="en-US" smtClean="0"/>
              <a:t>3/21/2024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4016647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5E417D9-261C-2A47-BE8B-06A9B3AB267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8A2059D-9237-1842-8264-DCCAABC9C40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6331BBF-3B2F-6841-8473-FAEC05D497E3}"/>
              </a:ext>
            </a:extLst>
          </p:cNvPr>
          <p:cNvSpPr>
            <a:spLocks noGrp="1" noChangeArrowheads="1"/>
          </p:cNvSpPr>
          <p:nvPr>
            <p:ph type="sldNum" sz="quarter" idx="12"/>
          </p:nvPr>
        </p:nvSpPr>
        <p:spPr>
          <a:ln/>
        </p:spPr>
        <p:txBody>
          <a:bodyPr/>
          <a:lstStyle>
            <a:lvl1pPr>
              <a:defRPr/>
            </a:lvl1pPr>
          </a:lstStyle>
          <a:p>
            <a:fld id="{4B9E8025-887C-4B40-8EA7-781FF32DEC57}" type="slidenum">
              <a:rPr lang="en-US" altLang="en-US"/>
              <a:pPr/>
              <a:t>‹#›</a:t>
            </a:fld>
            <a:endParaRPr lang="en-US" altLang="en-US"/>
          </a:p>
        </p:txBody>
      </p:sp>
    </p:spTree>
    <p:extLst>
      <p:ext uri="{BB962C8B-B14F-4D97-AF65-F5344CB8AC3E}">
        <p14:creationId xmlns:p14="http://schemas.microsoft.com/office/powerpoint/2010/main" val="73120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48D31E-DCDA-41A7-9C67-C4B11B94D21D}" type="datetimeFigureOut">
              <a:rPr lang="en-US" smtClean="0"/>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811971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3762C0-B258-48F1-ADE6-176B4174CCDD}" type="datetimeFigureOut">
              <a:rPr lang="en-US" smtClean="0"/>
              <a:t>3/21/2024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429144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7919A6-33EB-49BD-A62F-1FA56B9F9712}" type="datetimeFigureOut">
              <a:rPr lang="en-US" smtClean="0"/>
              <a:t>3/21/2024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431637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3/21/2024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523637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03693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3/21/2024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829184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8664C608-40B1-4030-A28D-5B74BC98ADCE}" type="datetimeFigureOut">
              <a:rPr lang="en-US" smtClean="0"/>
              <a:t>3/21/2024</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863834766"/>
      </p:ext>
    </p:extLst>
  </p:cSld>
  <p:clrMap bg1="dk1" tx1="lt1" bg2="dk2" tx2="lt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 id="2147483961" r:id="rId18"/>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A4DBB3-1652-124E-BE9A-BC0607630C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51BBCF-A4F0-A14D-8AFE-988F93772E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77F9E-6C4B-C24D-9489-CAC819C67F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DCB18C-9C1E-E248-B7B7-52741DB71DFE}" type="datetimeFigureOut">
              <a:rPr lang="en-US" smtClean="0"/>
              <a:t>3/21/2024</a:t>
            </a:fld>
            <a:endParaRPr lang="en-US"/>
          </a:p>
        </p:txBody>
      </p:sp>
      <p:sp>
        <p:nvSpPr>
          <p:cNvPr id="5" name="Footer Placeholder 4">
            <a:extLst>
              <a:ext uri="{FF2B5EF4-FFF2-40B4-BE49-F238E27FC236}">
                <a16:creationId xmlns:a16="http://schemas.microsoft.com/office/drawing/2014/main" id="{A06F8A55-6EB6-7C4C-8ADB-4E55528408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40E0DE-187C-2A46-8947-EFA401174B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51700C-8FAB-C540-BD26-01BD56FFC416}" type="slidenum">
              <a:rPr lang="en-US" smtClean="0"/>
              <a:t>‹#›</a:t>
            </a:fld>
            <a:endParaRPr lang="en-US"/>
          </a:p>
        </p:txBody>
      </p:sp>
    </p:spTree>
    <p:extLst>
      <p:ext uri="{BB962C8B-B14F-4D97-AF65-F5344CB8AC3E}">
        <p14:creationId xmlns:p14="http://schemas.microsoft.com/office/powerpoint/2010/main" val="3912532478"/>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ibo.org/programmes/diploma-programme/curriculum/creativity-activity-and-servic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nacacfairs.org/"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hyperlink" Target="https://www.commonapp.or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commonblackcollegeapp.co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hyperlink" Target="https://www.commonapp.or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hyperlink" Target="https://apply.jhu.edu/college-planning-guide/essays-that-worked/"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raise.me/about" TargetMode="External"/><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hyperlink" Target="https://studentaid.gov/fsa-id/create-account/launch" TargetMode="External"/><Relationship Id="rId4" Type="http://schemas.openxmlformats.org/officeDocument/2006/relationships/hyperlink" Target="https://opportunity.collegeboard.org/"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playnaia.or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my.act.org/account/signin?location=https://my.act.or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commonblackcollegeapp.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97" name="Straight Connector 8">
            <a:extLst>
              <a:ext uri="{FF2B5EF4-FFF2-40B4-BE49-F238E27FC236}">
                <a16:creationId xmlns:a16="http://schemas.microsoft.com/office/drawing/2014/main" id="{0512F9CB-A1A0-4043-A103-F6A4B94B69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10">
            <a:extLst>
              <a:ext uri="{FF2B5EF4-FFF2-40B4-BE49-F238E27FC236}">
                <a16:creationId xmlns:a16="http://schemas.microsoft.com/office/drawing/2014/main" id="{ADBE6588-EE16-4389-857C-86A156D49E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12">
            <a:extLst>
              <a:ext uri="{FF2B5EF4-FFF2-40B4-BE49-F238E27FC236}">
                <a16:creationId xmlns:a16="http://schemas.microsoft.com/office/drawing/2014/main" id="{17FD48D2-B0A7-413D-B947-AA55AC1296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14">
            <a:extLst>
              <a:ext uri="{FF2B5EF4-FFF2-40B4-BE49-F238E27FC236}">
                <a16:creationId xmlns:a16="http://schemas.microsoft.com/office/drawing/2014/main" id="{2BE668D0-D906-4EEE-B32F-8C028624B8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6">
            <a:extLst>
              <a:ext uri="{FF2B5EF4-FFF2-40B4-BE49-F238E27FC236}">
                <a16:creationId xmlns:a16="http://schemas.microsoft.com/office/drawing/2014/main" id="{D1DE67A3-B8F6-4CFD-A8E0-D15200F231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02" name="Rectangle 18">
            <a:extLst>
              <a:ext uri="{FF2B5EF4-FFF2-40B4-BE49-F238E27FC236}">
                <a16:creationId xmlns:a16="http://schemas.microsoft.com/office/drawing/2014/main" id="{0B65EC2C-5E72-45C4-9792-4143706AA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1ABC1F-8BDC-43D0-A80D-4DB7C73147E1}"/>
              </a:ext>
            </a:extLst>
          </p:cNvPr>
          <p:cNvSpPr>
            <a:spLocks noGrp="1"/>
          </p:cNvSpPr>
          <p:nvPr>
            <p:ph type="title"/>
          </p:nvPr>
        </p:nvSpPr>
        <p:spPr>
          <a:xfrm>
            <a:off x="4211558" y="1435881"/>
            <a:ext cx="7406374" cy="2971801"/>
          </a:xfrm>
        </p:spPr>
        <p:txBody>
          <a:bodyPr vert="horz" lIns="91440" tIns="45720" rIns="91440" bIns="45720" rtlCol="0" anchor="b">
            <a:normAutofit/>
          </a:bodyPr>
          <a:lstStyle/>
          <a:p>
            <a:r>
              <a:rPr lang="en-US" sz="6000" b="1"/>
              <a:t>Hillsborough </a:t>
            </a:r>
            <a:br>
              <a:rPr lang="en-US" sz="6000" b="1"/>
            </a:br>
            <a:r>
              <a:rPr lang="en-US" sz="6000" b="1"/>
              <a:t>High School  </a:t>
            </a:r>
            <a:br>
              <a:rPr lang="en-US" sz="6000" b="1"/>
            </a:br>
            <a:r>
              <a:rPr lang="en-US" sz="6000" b="1"/>
              <a:t>junior Night</a:t>
            </a:r>
            <a:endParaRPr lang="en-US" sz="6000" b="1" dirty="0"/>
          </a:p>
        </p:txBody>
      </p:sp>
      <p:sp>
        <p:nvSpPr>
          <p:cNvPr id="3" name="Text Placeholder 2">
            <a:extLst>
              <a:ext uri="{FF2B5EF4-FFF2-40B4-BE49-F238E27FC236}">
                <a16:creationId xmlns:a16="http://schemas.microsoft.com/office/drawing/2014/main" id="{BC044333-9D91-476F-A9B3-87D4F058FBF9}"/>
              </a:ext>
            </a:extLst>
          </p:cNvPr>
          <p:cNvSpPr>
            <a:spLocks noGrp="1"/>
          </p:cNvSpPr>
          <p:nvPr>
            <p:ph type="body" idx="1"/>
          </p:nvPr>
        </p:nvSpPr>
        <p:spPr>
          <a:xfrm>
            <a:off x="4389551" y="4578356"/>
            <a:ext cx="6050377" cy="1742791"/>
          </a:xfrm>
        </p:spPr>
        <p:txBody>
          <a:bodyPr vert="horz" lIns="91440" tIns="45720" rIns="91440" bIns="45720" rtlCol="0" anchor="t">
            <a:noAutofit/>
          </a:bodyPr>
          <a:lstStyle/>
          <a:p>
            <a:r>
              <a:rPr lang="en-US" sz="2000" b="1">
                <a:solidFill>
                  <a:schemeClr val="bg2">
                    <a:lumMod val="50000"/>
                  </a:schemeClr>
                </a:solidFill>
              </a:rPr>
              <a:t>Tuesday March 21, 2024</a:t>
            </a:r>
          </a:p>
          <a:p>
            <a:endParaRPr lang="en-US" sz="2000" b="1">
              <a:solidFill>
                <a:schemeClr val="bg2">
                  <a:lumMod val="50000"/>
                </a:schemeClr>
              </a:solidFill>
            </a:endParaRPr>
          </a:p>
          <a:p>
            <a:r>
              <a:rPr lang="en-US" sz="2000" b="1">
                <a:solidFill>
                  <a:schemeClr val="bg2">
                    <a:lumMod val="50000"/>
                  </a:schemeClr>
                </a:solidFill>
              </a:rPr>
              <a:t>Lisa Sigmon, IB Diploma Program Coordinator</a:t>
            </a:r>
          </a:p>
          <a:p>
            <a:r>
              <a:rPr lang="en-US" sz="2000" b="1">
                <a:solidFill>
                  <a:schemeClr val="bg2">
                    <a:lumMod val="50000"/>
                  </a:schemeClr>
                </a:solidFill>
              </a:rPr>
              <a:t>Lesley Morter, School Counselor, IB Program</a:t>
            </a:r>
            <a:endParaRPr lang="en-US" sz="2000" b="1" dirty="0">
              <a:solidFill>
                <a:schemeClr val="bg2">
                  <a:lumMod val="50000"/>
                </a:schemeClr>
              </a:solidFill>
            </a:endParaRPr>
          </a:p>
        </p:txBody>
      </p:sp>
      <p:grpSp>
        <p:nvGrpSpPr>
          <p:cNvPr id="103" name="Group 20">
            <a:extLst>
              <a:ext uri="{FF2B5EF4-FFF2-40B4-BE49-F238E27FC236}">
                <a16:creationId xmlns:a16="http://schemas.microsoft.com/office/drawing/2014/main" id="{9073B6DB-4B88-4BCD-97DE-9DD16B88A4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2" name="Straight Connector 21">
              <a:extLst>
                <a:ext uri="{FF2B5EF4-FFF2-40B4-BE49-F238E27FC236}">
                  <a16:creationId xmlns:a16="http://schemas.microsoft.com/office/drawing/2014/main" id="{346E4CB1-2A79-49F6-8FDD-74161D0D1B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22">
              <a:extLst>
                <a:ext uri="{FF2B5EF4-FFF2-40B4-BE49-F238E27FC236}">
                  <a16:creationId xmlns:a16="http://schemas.microsoft.com/office/drawing/2014/main" id="{8AF7F103-B34D-460F-A43A-1A0953D5731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AA6EF948-AE5B-4AFD-9071-4553E2EA584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7A008A68-D48C-4C79-AC7D-65C0D47EA0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D2F0D54-7F2F-45FC-BA8B-BE63A7DA4E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8" name="Picture 7" descr="A clock tower with a large window&#10;&#10;Description automatically generated">
            <a:extLst>
              <a:ext uri="{FF2B5EF4-FFF2-40B4-BE49-F238E27FC236}">
                <a16:creationId xmlns:a16="http://schemas.microsoft.com/office/drawing/2014/main" id="{38BB246B-0EDC-8F2B-F8E7-1ED3E2854828}"/>
              </a:ext>
            </a:extLst>
          </p:cNvPr>
          <p:cNvPicPr>
            <a:picLocks noChangeAspect="1"/>
          </p:cNvPicPr>
          <p:nvPr/>
        </p:nvPicPr>
        <p:blipFill>
          <a:blip r:embed="rId3"/>
          <a:stretch>
            <a:fillRect/>
          </a:stretch>
        </p:blipFill>
        <p:spPr>
          <a:xfrm>
            <a:off x="1309874" y="1358428"/>
            <a:ext cx="2299224" cy="4141143"/>
          </a:xfrm>
          <a:prstGeom prst="rect">
            <a:avLst/>
          </a:prstGeom>
        </p:spPr>
      </p:pic>
    </p:spTree>
    <p:extLst>
      <p:ext uri="{BB962C8B-B14F-4D97-AF65-F5344CB8AC3E}">
        <p14:creationId xmlns:p14="http://schemas.microsoft.com/office/powerpoint/2010/main" val="2035247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49C03-051D-8FB4-581C-ED9D5C8B86B9}"/>
              </a:ext>
            </a:extLst>
          </p:cNvPr>
          <p:cNvSpPr>
            <a:spLocks noGrp="1"/>
          </p:cNvSpPr>
          <p:nvPr>
            <p:ph type="title"/>
          </p:nvPr>
        </p:nvSpPr>
        <p:spPr>
          <a:xfrm>
            <a:off x="698280" y="4120434"/>
            <a:ext cx="8534400" cy="1507067"/>
          </a:xfrm>
        </p:spPr>
        <p:txBody>
          <a:bodyPr/>
          <a:lstStyle/>
          <a:p>
            <a:r>
              <a:rPr lang="en-US" dirty="0"/>
              <a:t>EE AND TOK</a:t>
            </a:r>
          </a:p>
        </p:txBody>
      </p:sp>
      <p:pic>
        <p:nvPicPr>
          <p:cNvPr id="7170" name="Picture 2">
            <a:extLst>
              <a:ext uri="{FF2B5EF4-FFF2-40B4-BE49-F238E27FC236}">
                <a16:creationId xmlns:a16="http://schemas.microsoft.com/office/drawing/2014/main" id="{692AC165-EE6E-4424-CB69-44FA8A928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9933" y="773954"/>
            <a:ext cx="7220935" cy="54687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ogos and programme models - International Baccalaureate®">
            <a:extLst>
              <a:ext uri="{FF2B5EF4-FFF2-40B4-BE49-F238E27FC236}">
                <a16:creationId xmlns:a16="http://schemas.microsoft.com/office/drawing/2014/main" id="{E3B7502C-86EB-1784-33B0-B9FC2242A6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010" y="5627501"/>
            <a:ext cx="1253333" cy="1230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748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1509B-FA55-B706-38AC-F9F5C58F83E8}"/>
              </a:ext>
            </a:extLst>
          </p:cNvPr>
          <p:cNvSpPr>
            <a:spLocks noGrp="1"/>
          </p:cNvSpPr>
          <p:nvPr>
            <p:ph type="title"/>
          </p:nvPr>
        </p:nvSpPr>
        <p:spPr>
          <a:xfrm>
            <a:off x="684212" y="810628"/>
            <a:ext cx="8534400" cy="1507067"/>
          </a:xfrm>
        </p:spPr>
        <p:txBody>
          <a:bodyPr>
            <a:normAutofit/>
          </a:bodyPr>
          <a:lstStyle/>
          <a:p>
            <a:r>
              <a:rPr lang="en-US" sz="6000" b="1" dirty="0"/>
              <a:t>Cas hours</a:t>
            </a:r>
          </a:p>
        </p:txBody>
      </p:sp>
      <p:sp>
        <p:nvSpPr>
          <p:cNvPr id="3" name="Content Placeholder 2">
            <a:extLst>
              <a:ext uri="{FF2B5EF4-FFF2-40B4-BE49-F238E27FC236}">
                <a16:creationId xmlns:a16="http://schemas.microsoft.com/office/drawing/2014/main" id="{7B41B2EE-F733-5600-FACA-AD69E81D18BC}"/>
              </a:ext>
            </a:extLst>
          </p:cNvPr>
          <p:cNvSpPr>
            <a:spLocks noGrp="1"/>
          </p:cNvSpPr>
          <p:nvPr>
            <p:ph idx="1"/>
          </p:nvPr>
        </p:nvSpPr>
        <p:spPr>
          <a:xfrm>
            <a:off x="1066800" y="2807208"/>
            <a:ext cx="10058400" cy="4050792"/>
          </a:xfrm>
        </p:spPr>
        <p:txBody>
          <a:bodyPr/>
          <a:lstStyle/>
          <a:p>
            <a:r>
              <a:rPr lang="en-US" sz="4000" dirty="0">
                <a:hlinkClick r:id="rId2">
                  <a:extLst>
                    <a:ext uri="{A12FA001-AC4F-418D-AE19-62706E023703}">
                      <ahyp:hlinkClr xmlns:ahyp="http://schemas.microsoft.com/office/drawing/2018/hyperlinkcolor" val="tx"/>
                    </a:ext>
                  </a:extLst>
                </a:hlinkClick>
              </a:rPr>
              <a:t>Creativity, activity, service (CAS)</a:t>
            </a:r>
            <a:r>
              <a:rPr lang="en-US" sz="4000" dirty="0"/>
              <a:t> – the remaining element in the DP core – does not contribute to the points total but authenticated participation is a requirement for the award of the diploma.</a:t>
            </a:r>
          </a:p>
          <a:p>
            <a:endParaRPr lang="en-US" dirty="0"/>
          </a:p>
        </p:txBody>
      </p:sp>
      <p:pic>
        <p:nvPicPr>
          <p:cNvPr id="4" name="Picture 2" descr="Logos and programme models - International Baccalaureate®">
            <a:extLst>
              <a:ext uri="{FF2B5EF4-FFF2-40B4-BE49-F238E27FC236}">
                <a16:creationId xmlns:a16="http://schemas.microsoft.com/office/drawing/2014/main" id="{F044D82E-3163-C35F-DFA6-BC47F3010E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8152" y="948911"/>
            <a:ext cx="1253333" cy="1230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537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A6E76-0CB9-E376-8065-5FBD7F760657}"/>
              </a:ext>
            </a:extLst>
          </p:cNvPr>
          <p:cNvSpPr>
            <a:spLocks noGrp="1"/>
          </p:cNvSpPr>
          <p:nvPr>
            <p:ph type="title"/>
          </p:nvPr>
        </p:nvSpPr>
        <p:spPr/>
        <p:txBody>
          <a:bodyPr/>
          <a:lstStyle/>
          <a:p>
            <a:r>
              <a:rPr lang="en-US" dirty="0"/>
              <a:t>CANDIDATE 003352</a:t>
            </a:r>
          </a:p>
        </p:txBody>
      </p:sp>
      <p:graphicFrame>
        <p:nvGraphicFramePr>
          <p:cNvPr id="6" name="Table 6">
            <a:extLst>
              <a:ext uri="{FF2B5EF4-FFF2-40B4-BE49-F238E27FC236}">
                <a16:creationId xmlns:a16="http://schemas.microsoft.com/office/drawing/2014/main" id="{AB8A2418-49FB-8BAD-6C20-F1E1D73178BA}"/>
              </a:ext>
            </a:extLst>
          </p:cNvPr>
          <p:cNvGraphicFramePr>
            <a:graphicFrameLocks noGrp="1"/>
          </p:cNvGraphicFramePr>
          <p:nvPr>
            <p:ph idx="1"/>
          </p:nvPr>
        </p:nvGraphicFramePr>
        <p:xfrm>
          <a:off x="1059110" y="1775074"/>
          <a:ext cx="10058400" cy="2763520"/>
        </p:xfrm>
        <a:graphic>
          <a:graphicData uri="http://schemas.openxmlformats.org/drawingml/2006/table">
            <a:tbl>
              <a:tblPr firstRow="1" bandRow="1">
                <a:tableStyleId>{0505E3EF-67EA-436B-97B2-0124C06EBD24}</a:tableStyleId>
              </a:tblPr>
              <a:tblGrid>
                <a:gridCol w="5029200">
                  <a:extLst>
                    <a:ext uri="{9D8B030D-6E8A-4147-A177-3AD203B41FA5}">
                      <a16:colId xmlns:a16="http://schemas.microsoft.com/office/drawing/2014/main" val="738648949"/>
                    </a:ext>
                  </a:extLst>
                </a:gridCol>
                <a:gridCol w="5029200">
                  <a:extLst>
                    <a:ext uri="{9D8B030D-6E8A-4147-A177-3AD203B41FA5}">
                      <a16:colId xmlns:a16="http://schemas.microsoft.com/office/drawing/2014/main" val="3618776261"/>
                    </a:ext>
                  </a:extLst>
                </a:gridCol>
              </a:tblGrid>
              <a:tr h="370840">
                <a:tc>
                  <a:txBody>
                    <a:bodyPr/>
                    <a:lstStyle/>
                    <a:p>
                      <a:r>
                        <a:rPr lang="en-US" b="0" dirty="0"/>
                        <a:t>English A Lit HL</a:t>
                      </a:r>
                    </a:p>
                  </a:txBody>
                  <a:tcPr/>
                </a:tc>
                <a:tc>
                  <a:txBody>
                    <a:bodyPr/>
                    <a:lstStyle/>
                    <a:p>
                      <a:r>
                        <a:rPr lang="en-US" b="0" dirty="0"/>
                        <a:t>4</a:t>
                      </a:r>
                    </a:p>
                  </a:txBody>
                  <a:tcPr/>
                </a:tc>
                <a:extLst>
                  <a:ext uri="{0D108BD9-81ED-4DB2-BD59-A6C34878D82A}">
                    <a16:rowId xmlns:a16="http://schemas.microsoft.com/office/drawing/2014/main" val="31828673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History Americas HL</a:t>
                      </a:r>
                    </a:p>
                  </a:txBody>
                  <a:tcPr/>
                </a:tc>
                <a:tc>
                  <a:txBody>
                    <a:bodyPr/>
                    <a:lstStyle/>
                    <a:p>
                      <a:r>
                        <a:rPr lang="en-US" dirty="0"/>
                        <a:t>4</a:t>
                      </a:r>
                    </a:p>
                  </a:txBody>
                  <a:tcPr/>
                </a:tc>
                <a:extLst>
                  <a:ext uri="{0D108BD9-81ED-4DB2-BD59-A6C34878D82A}">
                    <a16:rowId xmlns:a16="http://schemas.microsoft.com/office/drawing/2014/main" val="6320108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Economics HL</a:t>
                      </a:r>
                    </a:p>
                    <a:p>
                      <a:endParaRPr lang="en-US" dirty="0"/>
                    </a:p>
                  </a:txBody>
                  <a:tcPr/>
                </a:tc>
                <a:tc>
                  <a:txBody>
                    <a:bodyPr/>
                    <a:lstStyle/>
                    <a:p>
                      <a:r>
                        <a:rPr lang="en-US" b="1" dirty="0">
                          <a:solidFill>
                            <a:srgbClr val="FF0000"/>
                          </a:solidFill>
                        </a:rPr>
                        <a:t>3</a:t>
                      </a:r>
                    </a:p>
                  </a:txBody>
                  <a:tcPr/>
                </a:tc>
                <a:extLst>
                  <a:ext uri="{0D108BD9-81ED-4DB2-BD59-A6C34878D82A}">
                    <a16:rowId xmlns:a16="http://schemas.microsoft.com/office/drawing/2014/main" val="42226464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Spanish B SL</a:t>
                      </a:r>
                    </a:p>
                    <a:p>
                      <a:endParaRPr lang="en-US" dirty="0"/>
                    </a:p>
                  </a:txBody>
                  <a:tcPr/>
                </a:tc>
                <a:tc>
                  <a:txBody>
                    <a:bodyPr/>
                    <a:lstStyle/>
                    <a:p>
                      <a:r>
                        <a:rPr lang="en-US" dirty="0"/>
                        <a:t>4</a:t>
                      </a:r>
                    </a:p>
                  </a:txBody>
                  <a:tcPr/>
                </a:tc>
                <a:extLst>
                  <a:ext uri="{0D108BD9-81ED-4DB2-BD59-A6C34878D82A}">
                    <a16:rowId xmlns:a16="http://schemas.microsoft.com/office/drawing/2014/main" val="3289058973"/>
                  </a:ext>
                </a:extLst>
              </a:tr>
              <a:tr h="370840">
                <a:tc>
                  <a:txBody>
                    <a:bodyPr/>
                    <a:lstStyle/>
                    <a:p>
                      <a:r>
                        <a:rPr lang="en-US" dirty="0"/>
                        <a:t>Biology SL</a:t>
                      </a:r>
                    </a:p>
                  </a:txBody>
                  <a:tcPr/>
                </a:tc>
                <a:tc>
                  <a:txBody>
                    <a:bodyPr/>
                    <a:lstStyle/>
                    <a:p>
                      <a:r>
                        <a:rPr lang="en-US" dirty="0"/>
                        <a:t>5</a:t>
                      </a:r>
                    </a:p>
                  </a:txBody>
                  <a:tcPr/>
                </a:tc>
                <a:extLst>
                  <a:ext uri="{0D108BD9-81ED-4DB2-BD59-A6C34878D82A}">
                    <a16:rowId xmlns:a16="http://schemas.microsoft.com/office/drawing/2014/main" val="3122605838"/>
                  </a:ext>
                </a:extLst>
              </a:tr>
              <a:tr h="370840">
                <a:tc>
                  <a:txBody>
                    <a:bodyPr/>
                    <a:lstStyle/>
                    <a:p>
                      <a:r>
                        <a:rPr lang="en-US" dirty="0"/>
                        <a:t>Mathematics applications SL</a:t>
                      </a:r>
                    </a:p>
                  </a:txBody>
                  <a:tcPr/>
                </a:tc>
                <a:tc>
                  <a:txBody>
                    <a:bodyPr/>
                    <a:lstStyle/>
                    <a:p>
                      <a:r>
                        <a:rPr lang="en-US" dirty="0"/>
                        <a:t>6</a:t>
                      </a:r>
                    </a:p>
                  </a:txBody>
                  <a:tcPr/>
                </a:tc>
                <a:extLst>
                  <a:ext uri="{0D108BD9-81ED-4DB2-BD59-A6C34878D82A}">
                    <a16:rowId xmlns:a16="http://schemas.microsoft.com/office/drawing/2014/main" val="3598809746"/>
                  </a:ext>
                </a:extLst>
              </a:tr>
            </a:tbl>
          </a:graphicData>
        </a:graphic>
      </p:graphicFrame>
      <p:graphicFrame>
        <p:nvGraphicFramePr>
          <p:cNvPr id="7" name="Table 6">
            <a:extLst>
              <a:ext uri="{FF2B5EF4-FFF2-40B4-BE49-F238E27FC236}">
                <a16:creationId xmlns:a16="http://schemas.microsoft.com/office/drawing/2014/main" id="{E3CD99E8-5494-3935-7155-69223BC22550}"/>
              </a:ext>
            </a:extLst>
          </p:cNvPr>
          <p:cNvGraphicFramePr>
            <a:graphicFrameLocks/>
          </p:cNvGraphicFramePr>
          <p:nvPr/>
        </p:nvGraphicFramePr>
        <p:xfrm>
          <a:off x="1066800" y="4629150"/>
          <a:ext cx="10043020" cy="1112520"/>
        </p:xfrm>
        <a:graphic>
          <a:graphicData uri="http://schemas.openxmlformats.org/drawingml/2006/table">
            <a:tbl>
              <a:tblPr firstRow="1" bandRow="1">
                <a:tableStyleId>{0505E3EF-67EA-436B-97B2-0124C06EBD24}</a:tableStyleId>
              </a:tblPr>
              <a:tblGrid>
                <a:gridCol w="5013820">
                  <a:extLst>
                    <a:ext uri="{9D8B030D-6E8A-4147-A177-3AD203B41FA5}">
                      <a16:colId xmlns:a16="http://schemas.microsoft.com/office/drawing/2014/main" val="738648949"/>
                    </a:ext>
                  </a:extLst>
                </a:gridCol>
                <a:gridCol w="5029200">
                  <a:extLst>
                    <a:ext uri="{9D8B030D-6E8A-4147-A177-3AD203B41FA5}">
                      <a16:colId xmlns:a16="http://schemas.microsoft.com/office/drawing/2014/main" val="3618776261"/>
                    </a:ext>
                  </a:extLst>
                </a:gridCol>
              </a:tblGrid>
              <a:tr h="370840">
                <a:tc>
                  <a:txBody>
                    <a:bodyPr/>
                    <a:lstStyle/>
                    <a:p>
                      <a:r>
                        <a:rPr lang="en-US" b="0" dirty="0"/>
                        <a:t>Economics EE</a:t>
                      </a:r>
                    </a:p>
                  </a:txBody>
                  <a:tcPr/>
                </a:tc>
                <a:tc>
                  <a:txBody>
                    <a:bodyPr/>
                    <a:lstStyle/>
                    <a:p>
                      <a:r>
                        <a:rPr lang="en-US" b="0" dirty="0"/>
                        <a:t>D</a:t>
                      </a:r>
                    </a:p>
                  </a:txBody>
                  <a:tcPr/>
                </a:tc>
                <a:extLst>
                  <a:ext uri="{0D108BD9-81ED-4DB2-BD59-A6C34878D82A}">
                    <a16:rowId xmlns:a16="http://schemas.microsoft.com/office/drawing/2014/main" val="3182867376"/>
                  </a:ext>
                </a:extLst>
              </a:tr>
              <a:tr h="370840">
                <a:tc>
                  <a:txBody>
                    <a:bodyPr/>
                    <a:lstStyle/>
                    <a:p>
                      <a:r>
                        <a:rPr lang="en-US" dirty="0"/>
                        <a:t>TOK</a:t>
                      </a:r>
                    </a:p>
                  </a:txBody>
                  <a:tcPr/>
                </a:tc>
                <a:tc>
                  <a:txBody>
                    <a:bodyPr/>
                    <a:lstStyle/>
                    <a:p>
                      <a:r>
                        <a:rPr lang="en-US" dirty="0"/>
                        <a:t>D</a:t>
                      </a:r>
                    </a:p>
                  </a:txBody>
                  <a:tcPr/>
                </a:tc>
                <a:extLst>
                  <a:ext uri="{0D108BD9-81ED-4DB2-BD59-A6C34878D82A}">
                    <a16:rowId xmlns:a16="http://schemas.microsoft.com/office/drawing/2014/main" val="632010829"/>
                  </a:ext>
                </a:extLst>
              </a:tr>
              <a:tr h="370840">
                <a:tc>
                  <a:txBody>
                    <a:bodyPr/>
                    <a:lstStyle/>
                    <a:p>
                      <a:r>
                        <a:rPr lang="en-US" dirty="0"/>
                        <a:t>CAS</a:t>
                      </a:r>
                    </a:p>
                  </a:txBody>
                  <a:tcPr/>
                </a:tc>
                <a:tc>
                  <a:txBody>
                    <a:bodyPr/>
                    <a:lstStyle/>
                    <a:p>
                      <a:r>
                        <a:rPr lang="en-US" dirty="0"/>
                        <a:t>Requirements have been fully satisfied</a:t>
                      </a:r>
                    </a:p>
                  </a:txBody>
                  <a:tcPr/>
                </a:tc>
                <a:extLst>
                  <a:ext uri="{0D108BD9-81ED-4DB2-BD59-A6C34878D82A}">
                    <a16:rowId xmlns:a16="http://schemas.microsoft.com/office/drawing/2014/main" val="2726455945"/>
                  </a:ext>
                </a:extLst>
              </a:tr>
            </a:tbl>
          </a:graphicData>
        </a:graphic>
      </p:graphicFrame>
      <p:sp>
        <p:nvSpPr>
          <p:cNvPr id="8" name="TextBox 7">
            <a:extLst>
              <a:ext uri="{FF2B5EF4-FFF2-40B4-BE49-F238E27FC236}">
                <a16:creationId xmlns:a16="http://schemas.microsoft.com/office/drawing/2014/main" id="{6FBC94E8-9379-3369-94D1-80A17EA262D7}"/>
              </a:ext>
            </a:extLst>
          </p:cNvPr>
          <p:cNvSpPr txBox="1"/>
          <p:nvPr/>
        </p:nvSpPr>
        <p:spPr>
          <a:xfrm>
            <a:off x="947957" y="5970588"/>
            <a:ext cx="4798503" cy="523220"/>
          </a:xfrm>
          <a:prstGeom prst="rect">
            <a:avLst/>
          </a:prstGeom>
          <a:noFill/>
        </p:spPr>
        <p:txBody>
          <a:bodyPr wrap="square" rtlCol="0">
            <a:spAutoFit/>
          </a:bodyPr>
          <a:lstStyle/>
          <a:p>
            <a:r>
              <a:rPr lang="en-US" sz="2800" dirty="0"/>
              <a:t>Total points: </a:t>
            </a:r>
            <a:r>
              <a:rPr lang="en-US" sz="2800" b="1" dirty="0"/>
              <a:t>26</a:t>
            </a:r>
          </a:p>
        </p:txBody>
      </p:sp>
      <p:pic>
        <p:nvPicPr>
          <p:cNvPr id="11" name="Picture 16" descr="Fail Stamp (PNG Transparent) | OnlyGFX.com">
            <a:extLst>
              <a:ext uri="{FF2B5EF4-FFF2-40B4-BE49-F238E27FC236}">
                <a16:creationId xmlns:a16="http://schemas.microsoft.com/office/drawing/2014/main" id="{D658995E-E69B-878F-DC4D-0FE9DA54E9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698" y="158523"/>
            <a:ext cx="4601520" cy="369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28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A6E76-0CB9-E376-8065-5FBD7F760657}"/>
              </a:ext>
            </a:extLst>
          </p:cNvPr>
          <p:cNvSpPr>
            <a:spLocks noGrp="1"/>
          </p:cNvSpPr>
          <p:nvPr>
            <p:ph type="title"/>
          </p:nvPr>
        </p:nvSpPr>
        <p:spPr/>
        <p:txBody>
          <a:bodyPr/>
          <a:lstStyle/>
          <a:p>
            <a:r>
              <a:rPr lang="en-US" dirty="0"/>
              <a:t>CANDIDATE 003352</a:t>
            </a:r>
          </a:p>
        </p:txBody>
      </p:sp>
      <p:graphicFrame>
        <p:nvGraphicFramePr>
          <p:cNvPr id="6" name="Table 6">
            <a:extLst>
              <a:ext uri="{FF2B5EF4-FFF2-40B4-BE49-F238E27FC236}">
                <a16:creationId xmlns:a16="http://schemas.microsoft.com/office/drawing/2014/main" id="{AB8A2418-49FB-8BAD-6C20-F1E1D73178BA}"/>
              </a:ext>
            </a:extLst>
          </p:cNvPr>
          <p:cNvGraphicFramePr>
            <a:graphicFrameLocks noGrp="1"/>
          </p:cNvGraphicFramePr>
          <p:nvPr>
            <p:ph idx="1"/>
          </p:nvPr>
        </p:nvGraphicFramePr>
        <p:xfrm>
          <a:off x="1059110" y="1775074"/>
          <a:ext cx="10058400" cy="2763520"/>
        </p:xfrm>
        <a:graphic>
          <a:graphicData uri="http://schemas.openxmlformats.org/drawingml/2006/table">
            <a:tbl>
              <a:tblPr firstRow="1" bandRow="1">
                <a:tableStyleId>{0505E3EF-67EA-436B-97B2-0124C06EBD24}</a:tableStyleId>
              </a:tblPr>
              <a:tblGrid>
                <a:gridCol w="5029200">
                  <a:extLst>
                    <a:ext uri="{9D8B030D-6E8A-4147-A177-3AD203B41FA5}">
                      <a16:colId xmlns:a16="http://schemas.microsoft.com/office/drawing/2014/main" val="738648949"/>
                    </a:ext>
                  </a:extLst>
                </a:gridCol>
                <a:gridCol w="5029200">
                  <a:extLst>
                    <a:ext uri="{9D8B030D-6E8A-4147-A177-3AD203B41FA5}">
                      <a16:colId xmlns:a16="http://schemas.microsoft.com/office/drawing/2014/main" val="3618776261"/>
                    </a:ext>
                  </a:extLst>
                </a:gridCol>
              </a:tblGrid>
              <a:tr h="370840">
                <a:tc>
                  <a:txBody>
                    <a:bodyPr/>
                    <a:lstStyle/>
                    <a:p>
                      <a:r>
                        <a:rPr lang="en-US" b="0" dirty="0"/>
                        <a:t>English A Lit HL</a:t>
                      </a:r>
                    </a:p>
                  </a:txBody>
                  <a:tcPr/>
                </a:tc>
                <a:tc>
                  <a:txBody>
                    <a:bodyPr/>
                    <a:lstStyle/>
                    <a:p>
                      <a:r>
                        <a:rPr lang="en-US" b="0" dirty="0"/>
                        <a:t>4</a:t>
                      </a:r>
                    </a:p>
                  </a:txBody>
                  <a:tcPr/>
                </a:tc>
                <a:extLst>
                  <a:ext uri="{0D108BD9-81ED-4DB2-BD59-A6C34878D82A}">
                    <a16:rowId xmlns:a16="http://schemas.microsoft.com/office/drawing/2014/main" val="31828673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History Americas HL</a:t>
                      </a:r>
                    </a:p>
                  </a:txBody>
                  <a:tcPr/>
                </a:tc>
                <a:tc>
                  <a:txBody>
                    <a:bodyPr/>
                    <a:lstStyle/>
                    <a:p>
                      <a:r>
                        <a:rPr lang="en-US" dirty="0"/>
                        <a:t>4</a:t>
                      </a:r>
                    </a:p>
                  </a:txBody>
                  <a:tcPr/>
                </a:tc>
                <a:extLst>
                  <a:ext uri="{0D108BD9-81ED-4DB2-BD59-A6C34878D82A}">
                    <a16:rowId xmlns:a16="http://schemas.microsoft.com/office/drawing/2014/main" val="6320108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Economics HL</a:t>
                      </a:r>
                    </a:p>
                    <a:p>
                      <a:endParaRPr lang="en-US" dirty="0"/>
                    </a:p>
                  </a:txBody>
                  <a:tcPr/>
                </a:tc>
                <a:tc>
                  <a:txBody>
                    <a:bodyPr/>
                    <a:lstStyle/>
                    <a:p>
                      <a:r>
                        <a:rPr lang="en-US" b="1" dirty="0">
                          <a:solidFill>
                            <a:srgbClr val="FF0000"/>
                          </a:solidFill>
                        </a:rPr>
                        <a:t>3</a:t>
                      </a:r>
                    </a:p>
                  </a:txBody>
                  <a:tcPr/>
                </a:tc>
                <a:extLst>
                  <a:ext uri="{0D108BD9-81ED-4DB2-BD59-A6C34878D82A}">
                    <a16:rowId xmlns:a16="http://schemas.microsoft.com/office/drawing/2014/main" val="42226464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Spanish B SL</a:t>
                      </a:r>
                    </a:p>
                    <a:p>
                      <a:endParaRPr lang="en-US" dirty="0"/>
                    </a:p>
                  </a:txBody>
                  <a:tcPr/>
                </a:tc>
                <a:tc>
                  <a:txBody>
                    <a:bodyPr/>
                    <a:lstStyle/>
                    <a:p>
                      <a:r>
                        <a:rPr lang="en-US" dirty="0"/>
                        <a:t>4</a:t>
                      </a:r>
                    </a:p>
                  </a:txBody>
                  <a:tcPr/>
                </a:tc>
                <a:extLst>
                  <a:ext uri="{0D108BD9-81ED-4DB2-BD59-A6C34878D82A}">
                    <a16:rowId xmlns:a16="http://schemas.microsoft.com/office/drawing/2014/main" val="3289058973"/>
                  </a:ext>
                </a:extLst>
              </a:tr>
              <a:tr h="370840">
                <a:tc>
                  <a:txBody>
                    <a:bodyPr/>
                    <a:lstStyle/>
                    <a:p>
                      <a:r>
                        <a:rPr lang="en-US" dirty="0"/>
                        <a:t>Biology SL</a:t>
                      </a:r>
                    </a:p>
                  </a:txBody>
                  <a:tcPr/>
                </a:tc>
                <a:tc>
                  <a:txBody>
                    <a:bodyPr/>
                    <a:lstStyle/>
                    <a:p>
                      <a:r>
                        <a:rPr lang="en-US" dirty="0"/>
                        <a:t>5</a:t>
                      </a:r>
                    </a:p>
                  </a:txBody>
                  <a:tcPr/>
                </a:tc>
                <a:extLst>
                  <a:ext uri="{0D108BD9-81ED-4DB2-BD59-A6C34878D82A}">
                    <a16:rowId xmlns:a16="http://schemas.microsoft.com/office/drawing/2014/main" val="3122605838"/>
                  </a:ext>
                </a:extLst>
              </a:tr>
              <a:tr h="370840">
                <a:tc>
                  <a:txBody>
                    <a:bodyPr/>
                    <a:lstStyle/>
                    <a:p>
                      <a:r>
                        <a:rPr lang="en-US" dirty="0"/>
                        <a:t>Mathematics applications SL</a:t>
                      </a:r>
                    </a:p>
                  </a:txBody>
                  <a:tcPr/>
                </a:tc>
                <a:tc>
                  <a:txBody>
                    <a:bodyPr/>
                    <a:lstStyle/>
                    <a:p>
                      <a:r>
                        <a:rPr lang="en-US" dirty="0"/>
                        <a:t>6</a:t>
                      </a:r>
                    </a:p>
                  </a:txBody>
                  <a:tcPr/>
                </a:tc>
                <a:extLst>
                  <a:ext uri="{0D108BD9-81ED-4DB2-BD59-A6C34878D82A}">
                    <a16:rowId xmlns:a16="http://schemas.microsoft.com/office/drawing/2014/main" val="3598809746"/>
                  </a:ext>
                </a:extLst>
              </a:tr>
            </a:tbl>
          </a:graphicData>
        </a:graphic>
      </p:graphicFrame>
      <p:graphicFrame>
        <p:nvGraphicFramePr>
          <p:cNvPr id="7" name="Table 6">
            <a:extLst>
              <a:ext uri="{FF2B5EF4-FFF2-40B4-BE49-F238E27FC236}">
                <a16:creationId xmlns:a16="http://schemas.microsoft.com/office/drawing/2014/main" id="{E3CD99E8-5494-3935-7155-69223BC22550}"/>
              </a:ext>
            </a:extLst>
          </p:cNvPr>
          <p:cNvGraphicFramePr>
            <a:graphicFrameLocks/>
          </p:cNvGraphicFramePr>
          <p:nvPr/>
        </p:nvGraphicFramePr>
        <p:xfrm>
          <a:off x="1066800" y="4629150"/>
          <a:ext cx="10043020" cy="1112520"/>
        </p:xfrm>
        <a:graphic>
          <a:graphicData uri="http://schemas.openxmlformats.org/drawingml/2006/table">
            <a:tbl>
              <a:tblPr firstRow="1" bandRow="1">
                <a:tableStyleId>{0505E3EF-67EA-436B-97B2-0124C06EBD24}</a:tableStyleId>
              </a:tblPr>
              <a:tblGrid>
                <a:gridCol w="5013820">
                  <a:extLst>
                    <a:ext uri="{9D8B030D-6E8A-4147-A177-3AD203B41FA5}">
                      <a16:colId xmlns:a16="http://schemas.microsoft.com/office/drawing/2014/main" val="738648949"/>
                    </a:ext>
                  </a:extLst>
                </a:gridCol>
                <a:gridCol w="5029200">
                  <a:extLst>
                    <a:ext uri="{9D8B030D-6E8A-4147-A177-3AD203B41FA5}">
                      <a16:colId xmlns:a16="http://schemas.microsoft.com/office/drawing/2014/main" val="3618776261"/>
                    </a:ext>
                  </a:extLst>
                </a:gridCol>
              </a:tblGrid>
              <a:tr h="370840">
                <a:tc>
                  <a:txBody>
                    <a:bodyPr/>
                    <a:lstStyle/>
                    <a:p>
                      <a:r>
                        <a:rPr lang="en-US" b="0" dirty="0"/>
                        <a:t>Economics EE</a:t>
                      </a:r>
                    </a:p>
                  </a:txBody>
                  <a:tcPr/>
                </a:tc>
                <a:tc>
                  <a:txBody>
                    <a:bodyPr/>
                    <a:lstStyle/>
                    <a:p>
                      <a:r>
                        <a:rPr lang="en-US" b="0" dirty="0"/>
                        <a:t>D</a:t>
                      </a:r>
                    </a:p>
                  </a:txBody>
                  <a:tcPr/>
                </a:tc>
                <a:extLst>
                  <a:ext uri="{0D108BD9-81ED-4DB2-BD59-A6C34878D82A}">
                    <a16:rowId xmlns:a16="http://schemas.microsoft.com/office/drawing/2014/main" val="3182867376"/>
                  </a:ext>
                </a:extLst>
              </a:tr>
              <a:tr h="370840">
                <a:tc>
                  <a:txBody>
                    <a:bodyPr/>
                    <a:lstStyle/>
                    <a:p>
                      <a:r>
                        <a:rPr lang="en-US" dirty="0"/>
                        <a:t>TOK</a:t>
                      </a:r>
                    </a:p>
                  </a:txBody>
                  <a:tcPr/>
                </a:tc>
                <a:tc>
                  <a:txBody>
                    <a:bodyPr/>
                    <a:lstStyle/>
                    <a:p>
                      <a:r>
                        <a:rPr lang="en-US" dirty="0"/>
                        <a:t>D</a:t>
                      </a:r>
                    </a:p>
                  </a:txBody>
                  <a:tcPr/>
                </a:tc>
                <a:extLst>
                  <a:ext uri="{0D108BD9-81ED-4DB2-BD59-A6C34878D82A}">
                    <a16:rowId xmlns:a16="http://schemas.microsoft.com/office/drawing/2014/main" val="632010829"/>
                  </a:ext>
                </a:extLst>
              </a:tr>
              <a:tr h="370840">
                <a:tc>
                  <a:txBody>
                    <a:bodyPr/>
                    <a:lstStyle/>
                    <a:p>
                      <a:r>
                        <a:rPr lang="en-US" dirty="0"/>
                        <a:t>CAS</a:t>
                      </a:r>
                    </a:p>
                  </a:txBody>
                  <a:tcPr/>
                </a:tc>
                <a:tc>
                  <a:txBody>
                    <a:bodyPr/>
                    <a:lstStyle/>
                    <a:p>
                      <a:r>
                        <a:rPr lang="en-US" dirty="0"/>
                        <a:t>Requirements have been fully satisfied</a:t>
                      </a:r>
                    </a:p>
                  </a:txBody>
                  <a:tcPr/>
                </a:tc>
                <a:extLst>
                  <a:ext uri="{0D108BD9-81ED-4DB2-BD59-A6C34878D82A}">
                    <a16:rowId xmlns:a16="http://schemas.microsoft.com/office/drawing/2014/main" val="2726455945"/>
                  </a:ext>
                </a:extLst>
              </a:tr>
            </a:tbl>
          </a:graphicData>
        </a:graphic>
      </p:graphicFrame>
      <p:sp>
        <p:nvSpPr>
          <p:cNvPr id="8" name="TextBox 7">
            <a:extLst>
              <a:ext uri="{FF2B5EF4-FFF2-40B4-BE49-F238E27FC236}">
                <a16:creationId xmlns:a16="http://schemas.microsoft.com/office/drawing/2014/main" id="{6FBC94E8-9379-3369-94D1-80A17EA262D7}"/>
              </a:ext>
            </a:extLst>
          </p:cNvPr>
          <p:cNvSpPr txBox="1"/>
          <p:nvPr/>
        </p:nvSpPr>
        <p:spPr>
          <a:xfrm>
            <a:off x="947957" y="5970588"/>
            <a:ext cx="4798503" cy="523220"/>
          </a:xfrm>
          <a:prstGeom prst="rect">
            <a:avLst/>
          </a:prstGeom>
          <a:noFill/>
        </p:spPr>
        <p:txBody>
          <a:bodyPr wrap="square" rtlCol="0">
            <a:spAutoFit/>
          </a:bodyPr>
          <a:lstStyle/>
          <a:p>
            <a:r>
              <a:rPr lang="en-US" sz="2800" dirty="0"/>
              <a:t>Total points: </a:t>
            </a:r>
            <a:r>
              <a:rPr lang="en-US" sz="2800" b="1" dirty="0"/>
              <a:t>26</a:t>
            </a:r>
          </a:p>
        </p:txBody>
      </p:sp>
      <p:pic>
        <p:nvPicPr>
          <p:cNvPr id="11" name="Picture 16" descr="Fail Stamp (PNG Transparent) | OnlyGFX.com">
            <a:extLst>
              <a:ext uri="{FF2B5EF4-FFF2-40B4-BE49-F238E27FC236}">
                <a16:creationId xmlns:a16="http://schemas.microsoft.com/office/drawing/2014/main" id="{D658995E-E69B-878F-DC4D-0FE9DA54E9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698" y="158523"/>
            <a:ext cx="4601520" cy="369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38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9A4D9-7E6C-A44F-E6E8-406DB5DA3032}"/>
              </a:ext>
            </a:extLst>
          </p:cNvPr>
          <p:cNvSpPr>
            <a:spLocks noGrp="1"/>
          </p:cNvSpPr>
          <p:nvPr>
            <p:ph type="title"/>
          </p:nvPr>
        </p:nvSpPr>
        <p:spPr>
          <a:xfrm>
            <a:off x="989902" y="137976"/>
            <a:ext cx="10058400" cy="1609344"/>
          </a:xfrm>
        </p:spPr>
        <p:txBody>
          <a:bodyPr/>
          <a:lstStyle/>
          <a:p>
            <a:r>
              <a:rPr lang="en-US" dirty="0"/>
              <a:t>CANDIDATE 003358 </a:t>
            </a:r>
          </a:p>
        </p:txBody>
      </p:sp>
      <p:graphicFrame>
        <p:nvGraphicFramePr>
          <p:cNvPr id="6" name="Table 6">
            <a:extLst>
              <a:ext uri="{FF2B5EF4-FFF2-40B4-BE49-F238E27FC236}">
                <a16:creationId xmlns:a16="http://schemas.microsoft.com/office/drawing/2014/main" id="{70185C74-369C-3CE2-461D-439DAE12167D}"/>
              </a:ext>
            </a:extLst>
          </p:cNvPr>
          <p:cNvGraphicFramePr>
            <a:graphicFrameLocks noGrp="1"/>
          </p:cNvGraphicFramePr>
          <p:nvPr>
            <p:ph idx="1"/>
          </p:nvPr>
        </p:nvGraphicFramePr>
        <p:xfrm>
          <a:off x="1048892" y="1466797"/>
          <a:ext cx="10058400" cy="2763520"/>
        </p:xfrm>
        <a:graphic>
          <a:graphicData uri="http://schemas.openxmlformats.org/drawingml/2006/table">
            <a:tbl>
              <a:tblPr firstRow="1" bandRow="1">
                <a:tableStyleId>{0505E3EF-67EA-436B-97B2-0124C06EBD24}</a:tableStyleId>
              </a:tblPr>
              <a:tblGrid>
                <a:gridCol w="5029200">
                  <a:extLst>
                    <a:ext uri="{9D8B030D-6E8A-4147-A177-3AD203B41FA5}">
                      <a16:colId xmlns:a16="http://schemas.microsoft.com/office/drawing/2014/main" val="738648949"/>
                    </a:ext>
                  </a:extLst>
                </a:gridCol>
                <a:gridCol w="5029200">
                  <a:extLst>
                    <a:ext uri="{9D8B030D-6E8A-4147-A177-3AD203B41FA5}">
                      <a16:colId xmlns:a16="http://schemas.microsoft.com/office/drawing/2014/main" val="3618776261"/>
                    </a:ext>
                  </a:extLst>
                </a:gridCol>
              </a:tblGrid>
              <a:tr h="370840">
                <a:tc>
                  <a:txBody>
                    <a:bodyPr/>
                    <a:lstStyle/>
                    <a:p>
                      <a:r>
                        <a:rPr lang="en-US" b="0" dirty="0"/>
                        <a:t>English A Lit HL</a:t>
                      </a:r>
                    </a:p>
                  </a:txBody>
                  <a:tcPr/>
                </a:tc>
                <a:tc>
                  <a:txBody>
                    <a:bodyPr/>
                    <a:lstStyle/>
                    <a:p>
                      <a:r>
                        <a:rPr lang="en-US" b="0" dirty="0"/>
                        <a:t>4</a:t>
                      </a:r>
                    </a:p>
                  </a:txBody>
                  <a:tcPr/>
                </a:tc>
                <a:extLst>
                  <a:ext uri="{0D108BD9-81ED-4DB2-BD59-A6C34878D82A}">
                    <a16:rowId xmlns:a16="http://schemas.microsoft.com/office/drawing/2014/main" val="31828673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History Americas HL</a:t>
                      </a:r>
                    </a:p>
                  </a:txBody>
                  <a:tcPr/>
                </a:tc>
                <a:tc>
                  <a:txBody>
                    <a:bodyPr/>
                    <a:lstStyle/>
                    <a:p>
                      <a:r>
                        <a:rPr lang="en-US" dirty="0"/>
                        <a:t>4</a:t>
                      </a:r>
                    </a:p>
                  </a:txBody>
                  <a:tcPr/>
                </a:tc>
                <a:extLst>
                  <a:ext uri="{0D108BD9-81ED-4DB2-BD59-A6C34878D82A}">
                    <a16:rowId xmlns:a16="http://schemas.microsoft.com/office/drawing/2014/main" val="6320108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Economics HL</a:t>
                      </a:r>
                    </a:p>
                    <a:p>
                      <a:endParaRPr lang="en-US" dirty="0"/>
                    </a:p>
                  </a:txBody>
                  <a:tcPr/>
                </a:tc>
                <a:tc>
                  <a:txBody>
                    <a:bodyPr/>
                    <a:lstStyle/>
                    <a:p>
                      <a:r>
                        <a:rPr lang="en-US" b="1" dirty="0">
                          <a:solidFill>
                            <a:srgbClr val="FF0000"/>
                          </a:solidFill>
                        </a:rPr>
                        <a:t>3</a:t>
                      </a:r>
                    </a:p>
                  </a:txBody>
                  <a:tcPr/>
                </a:tc>
                <a:extLst>
                  <a:ext uri="{0D108BD9-81ED-4DB2-BD59-A6C34878D82A}">
                    <a16:rowId xmlns:a16="http://schemas.microsoft.com/office/drawing/2014/main" val="42226464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Spanish B SL</a:t>
                      </a:r>
                    </a:p>
                    <a:p>
                      <a:endParaRPr lang="en-US" dirty="0"/>
                    </a:p>
                  </a:txBody>
                  <a:tcPr/>
                </a:tc>
                <a:tc>
                  <a:txBody>
                    <a:bodyPr/>
                    <a:lstStyle/>
                    <a:p>
                      <a:r>
                        <a:rPr lang="en-US" dirty="0"/>
                        <a:t>4</a:t>
                      </a:r>
                    </a:p>
                  </a:txBody>
                  <a:tcPr/>
                </a:tc>
                <a:extLst>
                  <a:ext uri="{0D108BD9-81ED-4DB2-BD59-A6C34878D82A}">
                    <a16:rowId xmlns:a16="http://schemas.microsoft.com/office/drawing/2014/main" val="3289058973"/>
                  </a:ext>
                </a:extLst>
              </a:tr>
              <a:tr h="370840">
                <a:tc>
                  <a:txBody>
                    <a:bodyPr/>
                    <a:lstStyle/>
                    <a:p>
                      <a:r>
                        <a:rPr lang="en-US" dirty="0"/>
                        <a:t>Biology SL</a:t>
                      </a:r>
                    </a:p>
                  </a:txBody>
                  <a:tcPr/>
                </a:tc>
                <a:tc>
                  <a:txBody>
                    <a:bodyPr/>
                    <a:lstStyle/>
                    <a:p>
                      <a:r>
                        <a:rPr lang="en-US" dirty="0"/>
                        <a:t>4</a:t>
                      </a:r>
                    </a:p>
                  </a:txBody>
                  <a:tcPr/>
                </a:tc>
                <a:extLst>
                  <a:ext uri="{0D108BD9-81ED-4DB2-BD59-A6C34878D82A}">
                    <a16:rowId xmlns:a16="http://schemas.microsoft.com/office/drawing/2014/main" val="3122605838"/>
                  </a:ext>
                </a:extLst>
              </a:tr>
              <a:tr h="370840">
                <a:tc>
                  <a:txBody>
                    <a:bodyPr/>
                    <a:lstStyle/>
                    <a:p>
                      <a:r>
                        <a:rPr lang="en-US" dirty="0"/>
                        <a:t>Mathematics applications SL</a:t>
                      </a:r>
                    </a:p>
                  </a:txBody>
                  <a:tcPr/>
                </a:tc>
                <a:tc>
                  <a:txBody>
                    <a:bodyPr/>
                    <a:lstStyle/>
                    <a:p>
                      <a:r>
                        <a:rPr lang="en-US" dirty="0"/>
                        <a:t>4</a:t>
                      </a:r>
                    </a:p>
                  </a:txBody>
                  <a:tcPr/>
                </a:tc>
                <a:extLst>
                  <a:ext uri="{0D108BD9-81ED-4DB2-BD59-A6C34878D82A}">
                    <a16:rowId xmlns:a16="http://schemas.microsoft.com/office/drawing/2014/main" val="3598809746"/>
                  </a:ext>
                </a:extLst>
              </a:tr>
            </a:tbl>
          </a:graphicData>
        </a:graphic>
      </p:graphicFrame>
      <p:graphicFrame>
        <p:nvGraphicFramePr>
          <p:cNvPr id="7" name="Table 6">
            <a:extLst>
              <a:ext uri="{FF2B5EF4-FFF2-40B4-BE49-F238E27FC236}">
                <a16:creationId xmlns:a16="http://schemas.microsoft.com/office/drawing/2014/main" id="{CB5C57FF-CBB6-CDFD-C72A-D9DB68C05947}"/>
              </a:ext>
            </a:extLst>
          </p:cNvPr>
          <p:cNvGraphicFramePr>
            <a:graphicFrameLocks/>
          </p:cNvGraphicFramePr>
          <p:nvPr/>
        </p:nvGraphicFramePr>
        <p:xfrm>
          <a:off x="1048892" y="4461045"/>
          <a:ext cx="10043020" cy="1112520"/>
        </p:xfrm>
        <a:graphic>
          <a:graphicData uri="http://schemas.openxmlformats.org/drawingml/2006/table">
            <a:tbl>
              <a:tblPr firstRow="1" bandRow="1">
                <a:tableStyleId>{0505E3EF-67EA-436B-97B2-0124C06EBD24}</a:tableStyleId>
              </a:tblPr>
              <a:tblGrid>
                <a:gridCol w="5013820">
                  <a:extLst>
                    <a:ext uri="{9D8B030D-6E8A-4147-A177-3AD203B41FA5}">
                      <a16:colId xmlns:a16="http://schemas.microsoft.com/office/drawing/2014/main" val="738648949"/>
                    </a:ext>
                  </a:extLst>
                </a:gridCol>
                <a:gridCol w="5029200">
                  <a:extLst>
                    <a:ext uri="{9D8B030D-6E8A-4147-A177-3AD203B41FA5}">
                      <a16:colId xmlns:a16="http://schemas.microsoft.com/office/drawing/2014/main" val="3618776261"/>
                    </a:ext>
                  </a:extLst>
                </a:gridCol>
              </a:tblGrid>
              <a:tr h="370840">
                <a:tc>
                  <a:txBody>
                    <a:bodyPr/>
                    <a:lstStyle/>
                    <a:p>
                      <a:r>
                        <a:rPr lang="en-US" b="0" dirty="0"/>
                        <a:t>Economics EE</a:t>
                      </a:r>
                    </a:p>
                  </a:txBody>
                  <a:tcPr/>
                </a:tc>
                <a:tc>
                  <a:txBody>
                    <a:bodyPr/>
                    <a:lstStyle/>
                    <a:p>
                      <a:r>
                        <a:rPr lang="en-US" b="0" dirty="0"/>
                        <a:t>D</a:t>
                      </a:r>
                    </a:p>
                  </a:txBody>
                  <a:tcPr/>
                </a:tc>
                <a:extLst>
                  <a:ext uri="{0D108BD9-81ED-4DB2-BD59-A6C34878D82A}">
                    <a16:rowId xmlns:a16="http://schemas.microsoft.com/office/drawing/2014/main" val="3182867376"/>
                  </a:ext>
                </a:extLst>
              </a:tr>
              <a:tr h="370840">
                <a:tc>
                  <a:txBody>
                    <a:bodyPr/>
                    <a:lstStyle/>
                    <a:p>
                      <a:r>
                        <a:rPr lang="en-US" dirty="0"/>
                        <a:t>TOK</a:t>
                      </a:r>
                    </a:p>
                  </a:txBody>
                  <a:tcPr/>
                </a:tc>
                <a:tc>
                  <a:txBody>
                    <a:bodyPr/>
                    <a:lstStyle/>
                    <a:p>
                      <a:r>
                        <a:rPr lang="en-US" dirty="0"/>
                        <a:t>D</a:t>
                      </a:r>
                    </a:p>
                  </a:txBody>
                  <a:tcPr/>
                </a:tc>
                <a:extLst>
                  <a:ext uri="{0D108BD9-81ED-4DB2-BD59-A6C34878D82A}">
                    <a16:rowId xmlns:a16="http://schemas.microsoft.com/office/drawing/2014/main" val="632010829"/>
                  </a:ext>
                </a:extLst>
              </a:tr>
              <a:tr h="370840">
                <a:tc>
                  <a:txBody>
                    <a:bodyPr/>
                    <a:lstStyle/>
                    <a:p>
                      <a:r>
                        <a:rPr lang="en-US" dirty="0"/>
                        <a:t>CAS</a:t>
                      </a:r>
                    </a:p>
                  </a:txBody>
                  <a:tcPr/>
                </a:tc>
                <a:tc>
                  <a:txBody>
                    <a:bodyPr/>
                    <a:lstStyle/>
                    <a:p>
                      <a:r>
                        <a:rPr lang="en-US" dirty="0"/>
                        <a:t>Requirements have been fully satisfied</a:t>
                      </a:r>
                    </a:p>
                  </a:txBody>
                  <a:tcPr/>
                </a:tc>
                <a:extLst>
                  <a:ext uri="{0D108BD9-81ED-4DB2-BD59-A6C34878D82A}">
                    <a16:rowId xmlns:a16="http://schemas.microsoft.com/office/drawing/2014/main" val="2934785782"/>
                  </a:ext>
                </a:extLst>
              </a:tr>
            </a:tbl>
          </a:graphicData>
        </a:graphic>
      </p:graphicFrame>
      <p:sp>
        <p:nvSpPr>
          <p:cNvPr id="8" name="TextBox 7">
            <a:extLst>
              <a:ext uri="{FF2B5EF4-FFF2-40B4-BE49-F238E27FC236}">
                <a16:creationId xmlns:a16="http://schemas.microsoft.com/office/drawing/2014/main" id="{A7ACBA76-1D83-E03D-00E2-363B10D0D493}"/>
              </a:ext>
            </a:extLst>
          </p:cNvPr>
          <p:cNvSpPr txBox="1"/>
          <p:nvPr/>
        </p:nvSpPr>
        <p:spPr>
          <a:xfrm>
            <a:off x="989902" y="5794419"/>
            <a:ext cx="4798503" cy="523220"/>
          </a:xfrm>
          <a:prstGeom prst="rect">
            <a:avLst/>
          </a:prstGeom>
          <a:noFill/>
        </p:spPr>
        <p:txBody>
          <a:bodyPr wrap="square" rtlCol="0">
            <a:spAutoFit/>
          </a:bodyPr>
          <a:lstStyle/>
          <a:p>
            <a:r>
              <a:rPr lang="en-US" sz="2800" dirty="0"/>
              <a:t>Total points: </a:t>
            </a:r>
            <a:r>
              <a:rPr lang="en-US" sz="2800" b="1" dirty="0"/>
              <a:t>23</a:t>
            </a:r>
          </a:p>
        </p:txBody>
      </p:sp>
      <p:pic>
        <p:nvPicPr>
          <p:cNvPr id="4112" name="Picture 16" descr="Fail Stamp (PNG Transparent) | OnlyGFX.com">
            <a:extLst>
              <a:ext uri="{FF2B5EF4-FFF2-40B4-BE49-F238E27FC236}">
                <a16:creationId xmlns:a16="http://schemas.microsoft.com/office/drawing/2014/main" id="{FBA06157-123C-FDB7-0514-39A88A12F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232" y="0"/>
            <a:ext cx="5106098" cy="4101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93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A6E76-0CB9-E376-8065-5FBD7F760657}"/>
              </a:ext>
            </a:extLst>
          </p:cNvPr>
          <p:cNvSpPr>
            <a:spLocks noGrp="1"/>
          </p:cNvSpPr>
          <p:nvPr>
            <p:ph type="title"/>
          </p:nvPr>
        </p:nvSpPr>
        <p:spPr>
          <a:xfrm>
            <a:off x="1066800" y="39644"/>
            <a:ext cx="10058400" cy="1609344"/>
          </a:xfrm>
        </p:spPr>
        <p:txBody>
          <a:bodyPr/>
          <a:lstStyle/>
          <a:p>
            <a:r>
              <a:rPr lang="en-US" dirty="0"/>
              <a:t>CANDIDATE 003358</a:t>
            </a:r>
          </a:p>
        </p:txBody>
      </p:sp>
      <p:graphicFrame>
        <p:nvGraphicFramePr>
          <p:cNvPr id="6" name="Table 6">
            <a:extLst>
              <a:ext uri="{FF2B5EF4-FFF2-40B4-BE49-F238E27FC236}">
                <a16:creationId xmlns:a16="http://schemas.microsoft.com/office/drawing/2014/main" id="{AB8A2418-49FB-8BAD-6C20-F1E1D73178BA}"/>
              </a:ext>
            </a:extLst>
          </p:cNvPr>
          <p:cNvGraphicFramePr>
            <a:graphicFrameLocks noGrp="1"/>
          </p:cNvGraphicFramePr>
          <p:nvPr>
            <p:ph idx="1"/>
          </p:nvPr>
        </p:nvGraphicFramePr>
        <p:xfrm>
          <a:off x="1066800" y="1300061"/>
          <a:ext cx="10058400" cy="2763520"/>
        </p:xfrm>
        <a:graphic>
          <a:graphicData uri="http://schemas.openxmlformats.org/drawingml/2006/table">
            <a:tbl>
              <a:tblPr firstRow="1" bandRow="1">
                <a:tableStyleId>{0505E3EF-67EA-436B-97B2-0124C06EBD24}</a:tableStyleId>
              </a:tblPr>
              <a:tblGrid>
                <a:gridCol w="5029200">
                  <a:extLst>
                    <a:ext uri="{9D8B030D-6E8A-4147-A177-3AD203B41FA5}">
                      <a16:colId xmlns:a16="http://schemas.microsoft.com/office/drawing/2014/main" val="738648949"/>
                    </a:ext>
                  </a:extLst>
                </a:gridCol>
                <a:gridCol w="5029200">
                  <a:extLst>
                    <a:ext uri="{9D8B030D-6E8A-4147-A177-3AD203B41FA5}">
                      <a16:colId xmlns:a16="http://schemas.microsoft.com/office/drawing/2014/main" val="3618776261"/>
                    </a:ext>
                  </a:extLst>
                </a:gridCol>
              </a:tblGrid>
              <a:tr h="370840">
                <a:tc>
                  <a:txBody>
                    <a:bodyPr/>
                    <a:lstStyle/>
                    <a:p>
                      <a:r>
                        <a:rPr lang="en-US" b="0" dirty="0"/>
                        <a:t>English A HL</a:t>
                      </a:r>
                    </a:p>
                  </a:txBody>
                  <a:tcPr/>
                </a:tc>
                <a:tc>
                  <a:txBody>
                    <a:bodyPr/>
                    <a:lstStyle/>
                    <a:p>
                      <a:r>
                        <a:rPr lang="en-US" b="0" dirty="0"/>
                        <a:t>5</a:t>
                      </a:r>
                    </a:p>
                  </a:txBody>
                  <a:tcPr/>
                </a:tc>
                <a:extLst>
                  <a:ext uri="{0D108BD9-81ED-4DB2-BD59-A6C34878D82A}">
                    <a16:rowId xmlns:a16="http://schemas.microsoft.com/office/drawing/2014/main" val="31828673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History Americas HL</a:t>
                      </a:r>
                    </a:p>
                  </a:txBody>
                  <a:tcPr/>
                </a:tc>
                <a:tc>
                  <a:txBody>
                    <a:bodyPr/>
                    <a:lstStyle/>
                    <a:p>
                      <a:r>
                        <a:rPr lang="en-US" dirty="0"/>
                        <a:t>4</a:t>
                      </a:r>
                    </a:p>
                  </a:txBody>
                  <a:tcPr/>
                </a:tc>
                <a:extLst>
                  <a:ext uri="{0D108BD9-81ED-4DB2-BD59-A6C34878D82A}">
                    <a16:rowId xmlns:a16="http://schemas.microsoft.com/office/drawing/2014/main" val="6320108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Psychology HL</a:t>
                      </a:r>
                    </a:p>
                    <a:p>
                      <a:endParaRPr lang="en-US" dirty="0"/>
                    </a:p>
                  </a:txBody>
                  <a:tcPr/>
                </a:tc>
                <a:tc>
                  <a:txBody>
                    <a:bodyPr/>
                    <a:lstStyle/>
                    <a:p>
                      <a:r>
                        <a:rPr lang="en-US" dirty="0"/>
                        <a:t>5</a:t>
                      </a:r>
                    </a:p>
                  </a:txBody>
                  <a:tcPr/>
                </a:tc>
                <a:extLst>
                  <a:ext uri="{0D108BD9-81ED-4DB2-BD59-A6C34878D82A}">
                    <a16:rowId xmlns:a16="http://schemas.microsoft.com/office/drawing/2014/main" val="42226464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Spanish B SL</a:t>
                      </a:r>
                    </a:p>
                    <a:p>
                      <a:endParaRPr lang="en-US" dirty="0"/>
                    </a:p>
                  </a:txBody>
                  <a:tcPr/>
                </a:tc>
                <a:tc>
                  <a:txBody>
                    <a:bodyPr/>
                    <a:lstStyle/>
                    <a:p>
                      <a:r>
                        <a:rPr lang="en-US" dirty="0"/>
                        <a:t>5</a:t>
                      </a:r>
                    </a:p>
                  </a:txBody>
                  <a:tcPr/>
                </a:tc>
                <a:extLst>
                  <a:ext uri="{0D108BD9-81ED-4DB2-BD59-A6C34878D82A}">
                    <a16:rowId xmlns:a16="http://schemas.microsoft.com/office/drawing/2014/main" val="3289058973"/>
                  </a:ext>
                </a:extLst>
              </a:tr>
              <a:tr h="370840">
                <a:tc>
                  <a:txBody>
                    <a:bodyPr/>
                    <a:lstStyle/>
                    <a:p>
                      <a:r>
                        <a:rPr lang="en-US" dirty="0"/>
                        <a:t>Physic SL</a:t>
                      </a:r>
                    </a:p>
                  </a:txBody>
                  <a:tcPr/>
                </a:tc>
                <a:tc>
                  <a:txBody>
                    <a:bodyPr/>
                    <a:lstStyle/>
                    <a:p>
                      <a:r>
                        <a:rPr lang="en-US" b="1" dirty="0">
                          <a:solidFill>
                            <a:srgbClr val="FF0000"/>
                          </a:solidFill>
                        </a:rPr>
                        <a:t>2</a:t>
                      </a:r>
                    </a:p>
                  </a:txBody>
                  <a:tcPr/>
                </a:tc>
                <a:extLst>
                  <a:ext uri="{0D108BD9-81ED-4DB2-BD59-A6C34878D82A}">
                    <a16:rowId xmlns:a16="http://schemas.microsoft.com/office/drawing/2014/main" val="3122605838"/>
                  </a:ext>
                </a:extLst>
              </a:tr>
              <a:tr h="370840">
                <a:tc>
                  <a:txBody>
                    <a:bodyPr/>
                    <a:lstStyle/>
                    <a:p>
                      <a:r>
                        <a:rPr lang="en-US" dirty="0"/>
                        <a:t>Mathematics applications SL</a:t>
                      </a:r>
                    </a:p>
                  </a:txBody>
                  <a:tcPr/>
                </a:tc>
                <a:tc>
                  <a:txBody>
                    <a:bodyPr/>
                    <a:lstStyle/>
                    <a:p>
                      <a:r>
                        <a:rPr lang="en-US" dirty="0"/>
                        <a:t>6</a:t>
                      </a:r>
                    </a:p>
                  </a:txBody>
                  <a:tcPr/>
                </a:tc>
                <a:extLst>
                  <a:ext uri="{0D108BD9-81ED-4DB2-BD59-A6C34878D82A}">
                    <a16:rowId xmlns:a16="http://schemas.microsoft.com/office/drawing/2014/main" val="3598809746"/>
                  </a:ext>
                </a:extLst>
              </a:tr>
            </a:tbl>
          </a:graphicData>
        </a:graphic>
      </p:graphicFrame>
      <p:graphicFrame>
        <p:nvGraphicFramePr>
          <p:cNvPr id="7" name="Table 6">
            <a:extLst>
              <a:ext uri="{FF2B5EF4-FFF2-40B4-BE49-F238E27FC236}">
                <a16:creationId xmlns:a16="http://schemas.microsoft.com/office/drawing/2014/main" id="{E3CD99E8-5494-3935-7155-69223BC22550}"/>
              </a:ext>
            </a:extLst>
          </p:cNvPr>
          <p:cNvGraphicFramePr>
            <a:graphicFrameLocks/>
          </p:cNvGraphicFramePr>
          <p:nvPr/>
        </p:nvGraphicFramePr>
        <p:xfrm>
          <a:off x="1074490" y="4230098"/>
          <a:ext cx="10043020" cy="1112520"/>
        </p:xfrm>
        <a:graphic>
          <a:graphicData uri="http://schemas.openxmlformats.org/drawingml/2006/table">
            <a:tbl>
              <a:tblPr firstRow="1" bandRow="1">
                <a:tableStyleId>{0505E3EF-67EA-436B-97B2-0124C06EBD24}</a:tableStyleId>
              </a:tblPr>
              <a:tblGrid>
                <a:gridCol w="5013820">
                  <a:extLst>
                    <a:ext uri="{9D8B030D-6E8A-4147-A177-3AD203B41FA5}">
                      <a16:colId xmlns:a16="http://schemas.microsoft.com/office/drawing/2014/main" val="738648949"/>
                    </a:ext>
                  </a:extLst>
                </a:gridCol>
                <a:gridCol w="5029200">
                  <a:extLst>
                    <a:ext uri="{9D8B030D-6E8A-4147-A177-3AD203B41FA5}">
                      <a16:colId xmlns:a16="http://schemas.microsoft.com/office/drawing/2014/main" val="3618776261"/>
                    </a:ext>
                  </a:extLst>
                </a:gridCol>
              </a:tblGrid>
              <a:tr h="370840">
                <a:tc>
                  <a:txBody>
                    <a:bodyPr/>
                    <a:lstStyle/>
                    <a:p>
                      <a:r>
                        <a:rPr lang="en-US" b="0" dirty="0"/>
                        <a:t>EE</a:t>
                      </a:r>
                    </a:p>
                  </a:txBody>
                  <a:tcPr/>
                </a:tc>
                <a:tc>
                  <a:txBody>
                    <a:bodyPr/>
                    <a:lstStyle/>
                    <a:p>
                      <a:r>
                        <a:rPr lang="en-US" b="0" dirty="0"/>
                        <a:t>D</a:t>
                      </a:r>
                    </a:p>
                  </a:txBody>
                  <a:tcPr/>
                </a:tc>
                <a:extLst>
                  <a:ext uri="{0D108BD9-81ED-4DB2-BD59-A6C34878D82A}">
                    <a16:rowId xmlns:a16="http://schemas.microsoft.com/office/drawing/2014/main" val="3182867376"/>
                  </a:ext>
                </a:extLst>
              </a:tr>
              <a:tr h="370840">
                <a:tc>
                  <a:txBody>
                    <a:bodyPr/>
                    <a:lstStyle/>
                    <a:p>
                      <a:r>
                        <a:rPr lang="en-US" dirty="0"/>
                        <a:t>TOK</a:t>
                      </a:r>
                    </a:p>
                  </a:txBody>
                  <a:tcPr/>
                </a:tc>
                <a:tc>
                  <a:txBody>
                    <a:bodyPr/>
                    <a:lstStyle/>
                    <a:p>
                      <a:r>
                        <a:rPr lang="en-US" dirty="0"/>
                        <a:t>C</a:t>
                      </a:r>
                    </a:p>
                  </a:txBody>
                  <a:tcPr/>
                </a:tc>
                <a:extLst>
                  <a:ext uri="{0D108BD9-81ED-4DB2-BD59-A6C34878D82A}">
                    <a16:rowId xmlns:a16="http://schemas.microsoft.com/office/drawing/2014/main" val="632010829"/>
                  </a:ext>
                </a:extLst>
              </a:tr>
              <a:tr h="370840">
                <a:tc>
                  <a:txBody>
                    <a:bodyPr/>
                    <a:lstStyle/>
                    <a:p>
                      <a:r>
                        <a:rPr lang="en-US" dirty="0"/>
                        <a:t>CAS</a:t>
                      </a:r>
                    </a:p>
                  </a:txBody>
                  <a:tcPr/>
                </a:tc>
                <a:tc>
                  <a:txBody>
                    <a:bodyPr/>
                    <a:lstStyle/>
                    <a:p>
                      <a:r>
                        <a:rPr lang="en-US" dirty="0"/>
                        <a:t>Requirements have been fully satisfied</a:t>
                      </a:r>
                    </a:p>
                  </a:txBody>
                  <a:tcPr/>
                </a:tc>
                <a:extLst>
                  <a:ext uri="{0D108BD9-81ED-4DB2-BD59-A6C34878D82A}">
                    <a16:rowId xmlns:a16="http://schemas.microsoft.com/office/drawing/2014/main" val="2687478466"/>
                  </a:ext>
                </a:extLst>
              </a:tr>
            </a:tbl>
          </a:graphicData>
        </a:graphic>
      </p:graphicFrame>
      <p:sp>
        <p:nvSpPr>
          <p:cNvPr id="8" name="TextBox 7">
            <a:extLst>
              <a:ext uri="{FF2B5EF4-FFF2-40B4-BE49-F238E27FC236}">
                <a16:creationId xmlns:a16="http://schemas.microsoft.com/office/drawing/2014/main" id="{6FBC94E8-9379-3369-94D1-80A17EA262D7}"/>
              </a:ext>
            </a:extLst>
          </p:cNvPr>
          <p:cNvSpPr txBox="1"/>
          <p:nvPr/>
        </p:nvSpPr>
        <p:spPr>
          <a:xfrm>
            <a:off x="989902" y="5794419"/>
            <a:ext cx="4798503" cy="523220"/>
          </a:xfrm>
          <a:prstGeom prst="rect">
            <a:avLst/>
          </a:prstGeom>
          <a:noFill/>
        </p:spPr>
        <p:txBody>
          <a:bodyPr wrap="square" rtlCol="0">
            <a:spAutoFit/>
          </a:bodyPr>
          <a:lstStyle/>
          <a:p>
            <a:r>
              <a:rPr lang="en-US" sz="2800" dirty="0"/>
              <a:t>Total points: </a:t>
            </a:r>
            <a:r>
              <a:rPr lang="en-US" sz="2800" b="1" dirty="0"/>
              <a:t>25</a:t>
            </a:r>
          </a:p>
        </p:txBody>
      </p:sp>
      <p:pic>
        <p:nvPicPr>
          <p:cNvPr id="5122" name="Picture 2" descr="The IB Diploma Program | İzmir American College">
            <a:extLst>
              <a:ext uri="{FF2B5EF4-FFF2-40B4-BE49-F238E27FC236}">
                <a16:creationId xmlns:a16="http://schemas.microsoft.com/office/drawing/2014/main" id="{4AFD1462-D046-7892-0FD6-661201C1E1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3826" y="5417857"/>
            <a:ext cx="3181787" cy="1276344"/>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green round approved stamp with check icon PNG image with transparent  background | TOPpng">
            <a:extLst>
              <a:ext uri="{FF2B5EF4-FFF2-40B4-BE49-F238E27FC236}">
                <a16:creationId xmlns:a16="http://schemas.microsoft.com/office/drawing/2014/main" id="{50608DB2-9F47-3C92-7CE5-242D4284B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2129" y="1300061"/>
            <a:ext cx="3573710" cy="3654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42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A6E76-0CB9-E376-8065-5FBD7F760657}"/>
              </a:ext>
            </a:extLst>
          </p:cNvPr>
          <p:cNvSpPr>
            <a:spLocks noGrp="1"/>
          </p:cNvSpPr>
          <p:nvPr>
            <p:ph type="title"/>
          </p:nvPr>
        </p:nvSpPr>
        <p:spPr>
          <a:xfrm>
            <a:off x="1066800" y="39644"/>
            <a:ext cx="10058400" cy="1609344"/>
          </a:xfrm>
        </p:spPr>
        <p:txBody>
          <a:bodyPr/>
          <a:lstStyle/>
          <a:p>
            <a:r>
              <a:rPr lang="en-US" dirty="0"/>
              <a:t>CANDIDATE 003358</a:t>
            </a:r>
          </a:p>
        </p:txBody>
      </p:sp>
      <p:graphicFrame>
        <p:nvGraphicFramePr>
          <p:cNvPr id="6" name="Table 6">
            <a:extLst>
              <a:ext uri="{FF2B5EF4-FFF2-40B4-BE49-F238E27FC236}">
                <a16:creationId xmlns:a16="http://schemas.microsoft.com/office/drawing/2014/main" id="{AB8A2418-49FB-8BAD-6C20-F1E1D73178BA}"/>
              </a:ext>
            </a:extLst>
          </p:cNvPr>
          <p:cNvGraphicFramePr>
            <a:graphicFrameLocks noGrp="1"/>
          </p:cNvGraphicFramePr>
          <p:nvPr>
            <p:ph idx="1"/>
          </p:nvPr>
        </p:nvGraphicFramePr>
        <p:xfrm>
          <a:off x="1066800" y="1300061"/>
          <a:ext cx="10058400" cy="2763520"/>
        </p:xfrm>
        <a:graphic>
          <a:graphicData uri="http://schemas.openxmlformats.org/drawingml/2006/table">
            <a:tbl>
              <a:tblPr firstRow="1" bandRow="1">
                <a:tableStyleId>{0505E3EF-67EA-436B-97B2-0124C06EBD24}</a:tableStyleId>
              </a:tblPr>
              <a:tblGrid>
                <a:gridCol w="5029200">
                  <a:extLst>
                    <a:ext uri="{9D8B030D-6E8A-4147-A177-3AD203B41FA5}">
                      <a16:colId xmlns:a16="http://schemas.microsoft.com/office/drawing/2014/main" val="738648949"/>
                    </a:ext>
                  </a:extLst>
                </a:gridCol>
                <a:gridCol w="5029200">
                  <a:extLst>
                    <a:ext uri="{9D8B030D-6E8A-4147-A177-3AD203B41FA5}">
                      <a16:colId xmlns:a16="http://schemas.microsoft.com/office/drawing/2014/main" val="3618776261"/>
                    </a:ext>
                  </a:extLst>
                </a:gridCol>
              </a:tblGrid>
              <a:tr h="370840">
                <a:tc>
                  <a:txBody>
                    <a:bodyPr/>
                    <a:lstStyle/>
                    <a:p>
                      <a:r>
                        <a:rPr lang="en-US" b="0" dirty="0"/>
                        <a:t>English A HL</a:t>
                      </a:r>
                    </a:p>
                  </a:txBody>
                  <a:tcPr/>
                </a:tc>
                <a:tc>
                  <a:txBody>
                    <a:bodyPr/>
                    <a:lstStyle/>
                    <a:p>
                      <a:r>
                        <a:rPr lang="en-US" b="0" dirty="0"/>
                        <a:t>5</a:t>
                      </a:r>
                    </a:p>
                  </a:txBody>
                  <a:tcPr/>
                </a:tc>
                <a:extLst>
                  <a:ext uri="{0D108BD9-81ED-4DB2-BD59-A6C34878D82A}">
                    <a16:rowId xmlns:a16="http://schemas.microsoft.com/office/drawing/2014/main" val="318286737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History Americas HL</a:t>
                      </a:r>
                    </a:p>
                  </a:txBody>
                  <a:tcPr/>
                </a:tc>
                <a:tc>
                  <a:txBody>
                    <a:bodyPr/>
                    <a:lstStyle/>
                    <a:p>
                      <a:r>
                        <a:rPr lang="en-US" dirty="0"/>
                        <a:t>4</a:t>
                      </a:r>
                    </a:p>
                  </a:txBody>
                  <a:tcPr/>
                </a:tc>
                <a:extLst>
                  <a:ext uri="{0D108BD9-81ED-4DB2-BD59-A6C34878D82A}">
                    <a16:rowId xmlns:a16="http://schemas.microsoft.com/office/drawing/2014/main" val="6320108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Psychology HL</a:t>
                      </a:r>
                    </a:p>
                    <a:p>
                      <a:endParaRPr lang="en-US" dirty="0"/>
                    </a:p>
                  </a:txBody>
                  <a:tcPr/>
                </a:tc>
                <a:tc>
                  <a:txBody>
                    <a:bodyPr/>
                    <a:lstStyle/>
                    <a:p>
                      <a:r>
                        <a:rPr lang="en-US" dirty="0"/>
                        <a:t>5</a:t>
                      </a:r>
                    </a:p>
                  </a:txBody>
                  <a:tcPr/>
                </a:tc>
                <a:extLst>
                  <a:ext uri="{0D108BD9-81ED-4DB2-BD59-A6C34878D82A}">
                    <a16:rowId xmlns:a16="http://schemas.microsoft.com/office/drawing/2014/main" val="42226464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Spanish B SL</a:t>
                      </a:r>
                    </a:p>
                    <a:p>
                      <a:endParaRPr lang="en-US" dirty="0"/>
                    </a:p>
                  </a:txBody>
                  <a:tcPr/>
                </a:tc>
                <a:tc>
                  <a:txBody>
                    <a:bodyPr/>
                    <a:lstStyle/>
                    <a:p>
                      <a:r>
                        <a:rPr lang="en-US" dirty="0"/>
                        <a:t>5</a:t>
                      </a:r>
                    </a:p>
                  </a:txBody>
                  <a:tcPr/>
                </a:tc>
                <a:extLst>
                  <a:ext uri="{0D108BD9-81ED-4DB2-BD59-A6C34878D82A}">
                    <a16:rowId xmlns:a16="http://schemas.microsoft.com/office/drawing/2014/main" val="3289058973"/>
                  </a:ext>
                </a:extLst>
              </a:tr>
              <a:tr h="370840">
                <a:tc>
                  <a:txBody>
                    <a:bodyPr/>
                    <a:lstStyle/>
                    <a:p>
                      <a:r>
                        <a:rPr lang="en-US" dirty="0"/>
                        <a:t>Physic SL</a:t>
                      </a:r>
                    </a:p>
                  </a:txBody>
                  <a:tcPr/>
                </a:tc>
                <a:tc>
                  <a:txBody>
                    <a:bodyPr/>
                    <a:lstStyle/>
                    <a:p>
                      <a:r>
                        <a:rPr lang="en-US" b="1" dirty="0">
                          <a:solidFill>
                            <a:srgbClr val="FF0000"/>
                          </a:solidFill>
                        </a:rPr>
                        <a:t>2</a:t>
                      </a:r>
                    </a:p>
                  </a:txBody>
                  <a:tcPr/>
                </a:tc>
                <a:extLst>
                  <a:ext uri="{0D108BD9-81ED-4DB2-BD59-A6C34878D82A}">
                    <a16:rowId xmlns:a16="http://schemas.microsoft.com/office/drawing/2014/main" val="3122605838"/>
                  </a:ext>
                </a:extLst>
              </a:tr>
              <a:tr h="370840">
                <a:tc>
                  <a:txBody>
                    <a:bodyPr/>
                    <a:lstStyle/>
                    <a:p>
                      <a:r>
                        <a:rPr lang="en-US" dirty="0"/>
                        <a:t>Mathematics applications SL</a:t>
                      </a:r>
                    </a:p>
                  </a:txBody>
                  <a:tcPr/>
                </a:tc>
                <a:tc>
                  <a:txBody>
                    <a:bodyPr/>
                    <a:lstStyle/>
                    <a:p>
                      <a:r>
                        <a:rPr lang="en-US" dirty="0"/>
                        <a:t>6</a:t>
                      </a:r>
                    </a:p>
                  </a:txBody>
                  <a:tcPr/>
                </a:tc>
                <a:extLst>
                  <a:ext uri="{0D108BD9-81ED-4DB2-BD59-A6C34878D82A}">
                    <a16:rowId xmlns:a16="http://schemas.microsoft.com/office/drawing/2014/main" val="3598809746"/>
                  </a:ext>
                </a:extLst>
              </a:tr>
            </a:tbl>
          </a:graphicData>
        </a:graphic>
      </p:graphicFrame>
      <p:graphicFrame>
        <p:nvGraphicFramePr>
          <p:cNvPr id="7" name="Table 6">
            <a:extLst>
              <a:ext uri="{FF2B5EF4-FFF2-40B4-BE49-F238E27FC236}">
                <a16:creationId xmlns:a16="http://schemas.microsoft.com/office/drawing/2014/main" id="{E3CD99E8-5494-3935-7155-69223BC22550}"/>
              </a:ext>
            </a:extLst>
          </p:cNvPr>
          <p:cNvGraphicFramePr>
            <a:graphicFrameLocks/>
          </p:cNvGraphicFramePr>
          <p:nvPr/>
        </p:nvGraphicFramePr>
        <p:xfrm>
          <a:off x="1074490" y="4230098"/>
          <a:ext cx="10043020" cy="1112520"/>
        </p:xfrm>
        <a:graphic>
          <a:graphicData uri="http://schemas.openxmlformats.org/drawingml/2006/table">
            <a:tbl>
              <a:tblPr firstRow="1" bandRow="1">
                <a:tableStyleId>{0505E3EF-67EA-436B-97B2-0124C06EBD24}</a:tableStyleId>
              </a:tblPr>
              <a:tblGrid>
                <a:gridCol w="5013820">
                  <a:extLst>
                    <a:ext uri="{9D8B030D-6E8A-4147-A177-3AD203B41FA5}">
                      <a16:colId xmlns:a16="http://schemas.microsoft.com/office/drawing/2014/main" val="738648949"/>
                    </a:ext>
                  </a:extLst>
                </a:gridCol>
                <a:gridCol w="5029200">
                  <a:extLst>
                    <a:ext uri="{9D8B030D-6E8A-4147-A177-3AD203B41FA5}">
                      <a16:colId xmlns:a16="http://schemas.microsoft.com/office/drawing/2014/main" val="3618776261"/>
                    </a:ext>
                  </a:extLst>
                </a:gridCol>
              </a:tblGrid>
              <a:tr h="370840">
                <a:tc>
                  <a:txBody>
                    <a:bodyPr/>
                    <a:lstStyle/>
                    <a:p>
                      <a:r>
                        <a:rPr lang="en-US" b="0" dirty="0"/>
                        <a:t>EE</a:t>
                      </a:r>
                    </a:p>
                  </a:txBody>
                  <a:tcPr/>
                </a:tc>
                <a:tc>
                  <a:txBody>
                    <a:bodyPr/>
                    <a:lstStyle/>
                    <a:p>
                      <a:r>
                        <a:rPr lang="en-US" b="0" dirty="0"/>
                        <a:t>D</a:t>
                      </a:r>
                    </a:p>
                  </a:txBody>
                  <a:tcPr/>
                </a:tc>
                <a:extLst>
                  <a:ext uri="{0D108BD9-81ED-4DB2-BD59-A6C34878D82A}">
                    <a16:rowId xmlns:a16="http://schemas.microsoft.com/office/drawing/2014/main" val="3182867376"/>
                  </a:ext>
                </a:extLst>
              </a:tr>
              <a:tr h="370840">
                <a:tc>
                  <a:txBody>
                    <a:bodyPr/>
                    <a:lstStyle/>
                    <a:p>
                      <a:r>
                        <a:rPr lang="en-US" dirty="0"/>
                        <a:t>TOK</a:t>
                      </a:r>
                    </a:p>
                  </a:txBody>
                  <a:tcPr/>
                </a:tc>
                <a:tc>
                  <a:txBody>
                    <a:bodyPr/>
                    <a:lstStyle/>
                    <a:p>
                      <a:r>
                        <a:rPr lang="en-US" dirty="0"/>
                        <a:t>C</a:t>
                      </a:r>
                    </a:p>
                  </a:txBody>
                  <a:tcPr/>
                </a:tc>
                <a:extLst>
                  <a:ext uri="{0D108BD9-81ED-4DB2-BD59-A6C34878D82A}">
                    <a16:rowId xmlns:a16="http://schemas.microsoft.com/office/drawing/2014/main" val="632010829"/>
                  </a:ext>
                </a:extLst>
              </a:tr>
              <a:tr h="370840">
                <a:tc>
                  <a:txBody>
                    <a:bodyPr/>
                    <a:lstStyle/>
                    <a:p>
                      <a:r>
                        <a:rPr lang="en-US" dirty="0"/>
                        <a:t>CAS</a:t>
                      </a:r>
                    </a:p>
                  </a:txBody>
                  <a:tcPr/>
                </a:tc>
                <a:tc>
                  <a:txBody>
                    <a:bodyPr/>
                    <a:lstStyle/>
                    <a:p>
                      <a:r>
                        <a:rPr lang="en-US" dirty="0"/>
                        <a:t>Requirements have been fully satisfied</a:t>
                      </a:r>
                    </a:p>
                  </a:txBody>
                  <a:tcPr/>
                </a:tc>
                <a:extLst>
                  <a:ext uri="{0D108BD9-81ED-4DB2-BD59-A6C34878D82A}">
                    <a16:rowId xmlns:a16="http://schemas.microsoft.com/office/drawing/2014/main" val="2687478466"/>
                  </a:ext>
                </a:extLst>
              </a:tr>
            </a:tbl>
          </a:graphicData>
        </a:graphic>
      </p:graphicFrame>
      <p:sp>
        <p:nvSpPr>
          <p:cNvPr id="8" name="TextBox 7">
            <a:extLst>
              <a:ext uri="{FF2B5EF4-FFF2-40B4-BE49-F238E27FC236}">
                <a16:creationId xmlns:a16="http://schemas.microsoft.com/office/drawing/2014/main" id="{6FBC94E8-9379-3369-94D1-80A17EA262D7}"/>
              </a:ext>
            </a:extLst>
          </p:cNvPr>
          <p:cNvSpPr txBox="1"/>
          <p:nvPr/>
        </p:nvSpPr>
        <p:spPr>
          <a:xfrm>
            <a:off x="989902" y="5794419"/>
            <a:ext cx="4798503" cy="523220"/>
          </a:xfrm>
          <a:prstGeom prst="rect">
            <a:avLst/>
          </a:prstGeom>
          <a:noFill/>
        </p:spPr>
        <p:txBody>
          <a:bodyPr wrap="square" rtlCol="0">
            <a:spAutoFit/>
          </a:bodyPr>
          <a:lstStyle/>
          <a:p>
            <a:r>
              <a:rPr lang="en-US" sz="2800" dirty="0"/>
              <a:t>Total points: </a:t>
            </a:r>
            <a:r>
              <a:rPr lang="en-US" sz="2800" b="1" dirty="0"/>
              <a:t>25</a:t>
            </a:r>
          </a:p>
        </p:txBody>
      </p:sp>
      <p:pic>
        <p:nvPicPr>
          <p:cNvPr id="5122" name="Picture 2" descr="The IB Diploma Program | İzmir American College">
            <a:extLst>
              <a:ext uri="{FF2B5EF4-FFF2-40B4-BE49-F238E27FC236}">
                <a16:creationId xmlns:a16="http://schemas.microsoft.com/office/drawing/2014/main" id="{4AFD1462-D046-7892-0FD6-661201C1E1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3826" y="5417857"/>
            <a:ext cx="3181787" cy="1276344"/>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green round approved stamp with check icon PNG image with transparent  background | TOPpng">
            <a:extLst>
              <a:ext uri="{FF2B5EF4-FFF2-40B4-BE49-F238E27FC236}">
                <a16:creationId xmlns:a16="http://schemas.microsoft.com/office/drawing/2014/main" id="{50608DB2-9F47-3C92-7CE5-242D4284B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2129" y="1300061"/>
            <a:ext cx="3573710" cy="3654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8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0693" y="1531914"/>
            <a:ext cx="7533018" cy="877729"/>
          </a:xfrm>
        </p:spPr>
        <p:txBody>
          <a:bodyPr anchor="ctr">
            <a:normAutofit/>
          </a:bodyPr>
          <a:lstStyle/>
          <a:p>
            <a:pPr>
              <a:lnSpc>
                <a:spcPct val="90000"/>
              </a:lnSpc>
            </a:pPr>
            <a:r>
              <a:rPr lang="en-US" sz="2700" dirty="0">
                <a:solidFill>
                  <a:srgbClr val="FFFFFF"/>
                </a:solidFill>
              </a:rPr>
              <a:t> </a:t>
            </a:r>
          </a:p>
        </p:txBody>
      </p:sp>
      <p:sp>
        <p:nvSpPr>
          <p:cNvPr id="4" name="Content Placeholder 3">
            <a:extLst>
              <a:ext uri="{FF2B5EF4-FFF2-40B4-BE49-F238E27FC236}">
                <a16:creationId xmlns:a16="http://schemas.microsoft.com/office/drawing/2014/main" id="{14A15E95-7B7D-DC67-70FC-A75658C3CA63}"/>
              </a:ext>
            </a:extLst>
          </p:cNvPr>
          <p:cNvSpPr>
            <a:spLocks noGrp="1"/>
          </p:cNvSpPr>
          <p:nvPr>
            <p:ph idx="1"/>
          </p:nvPr>
        </p:nvSpPr>
        <p:spPr>
          <a:xfrm>
            <a:off x="988002" y="2314354"/>
            <a:ext cx="10058400" cy="4050792"/>
          </a:xfrm>
        </p:spPr>
        <p:txBody>
          <a:bodyPr vert="horz" lIns="91440" tIns="45720" rIns="91440" bIns="45720" rtlCol="0" anchor="t">
            <a:normAutofit fontScale="92500" lnSpcReduction="10000"/>
          </a:bodyPr>
          <a:lstStyle/>
          <a:p>
            <a:pPr marL="0" indent="0">
              <a:buNone/>
            </a:pPr>
            <a:r>
              <a:rPr lang="en-US" sz="3600" dirty="0">
                <a:solidFill>
                  <a:schemeClr val="tx1"/>
                </a:solidFill>
              </a:rPr>
              <a:t>1. Communicate with teachers</a:t>
            </a:r>
          </a:p>
          <a:p>
            <a:pPr marL="0" indent="0">
              <a:buNone/>
            </a:pPr>
            <a:r>
              <a:rPr lang="en-US" sz="3600" dirty="0">
                <a:solidFill>
                  <a:schemeClr val="tx1"/>
                </a:solidFill>
              </a:rPr>
              <a:t>2. Get familiar with the exam rubrics</a:t>
            </a:r>
          </a:p>
          <a:p>
            <a:pPr marL="0" indent="0">
              <a:buNone/>
            </a:pPr>
            <a:r>
              <a:rPr lang="en-US" sz="3600" dirty="0">
                <a:solidFill>
                  <a:schemeClr val="tx1"/>
                </a:solidFill>
              </a:rPr>
              <a:t>3.Be conscious of the quality and deadlines of the IAs/ TOK/ EE</a:t>
            </a:r>
          </a:p>
          <a:p>
            <a:pPr marL="0" indent="0">
              <a:buNone/>
            </a:pPr>
            <a:r>
              <a:rPr lang="en-US" sz="3600" dirty="0">
                <a:solidFill>
                  <a:schemeClr val="tx1"/>
                </a:solidFill>
              </a:rPr>
              <a:t>4. All subjects/points count</a:t>
            </a:r>
          </a:p>
          <a:p>
            <a:pPr marL="0" indent="0">
              <a:buNone/>
            </a:pPr>
            <a:r>
              <a:rPr lang="en-US" sz="3600" dirty="0">
                <a:solidFill>
                  <a:schemeClr val="tx1"/>
                </a:solidFill>
              </a:rPr>
              <a:t>5. Look for intrinsic motivation beyond the diploma. Do it for yourself!</a:t>
            </a:r>
          </a:p>
          <a:p>
            <a:endParaRPr lang="en-US" dirty="0"/>
          </a:p>
        </p:txBody>
      </p:sp>
      <p:sp>
        <p:nvSpPr>
          <p:cNvPr id="8" name="Title 1">
            <a:extLst>
              <a:ext uri="{FF2B5EF4-FFF2-40B4-BE49-F238E27FC236}">
                <a16:creationId xmlns:a16="http://schemas.microsoft.com/office/drawing/2014/main" id="{4349704F-E256-B56A-199A-B267215BF304}"/>
              </a:ext>
            </a:extLst>
          </p:cNvPr>
          <p:cNvSpPr txBox="1">
            <a:spLocks/>
          </p:cNvSpPr>
          <p:nvPr/>
        </p:nvSpPr>
        <p:spPr>
          <a:xfrm>
            <a:off x="988002" y="366552"/>
            <a:ext cx="100584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4000" dirty="0"/>
              <a:t>HOW CAN YOU IMPROVE YOUR CHANCES OF GETTING THE </a:t>
            </a:r>
            <a:r>
              <a:rPr lang="en-US" sz="4000" dirty="0" err="1"/>
              <a:t>ib</a:t>
            </a:r>
            <a:r>
              <a:rPr lang="en-US" sz="4000" dirty="0"/>
              <a:t> diploma?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963DE-84D6-EE14-5298-BC695404CE91}"/>
              </a:ext>
            </a:extLst>
          </p:cNvPr>
          <p:cNvSpPr>
            <a:spLocks noGrp="1"/>
          </p:cNvSpPr>
          <p:nvPr>
            <p:ph type="title"/>
          </p:nvPr>
        </p:nvSpPr>
        <p:spPr>
          <a:xfrm>
            <a:off x="2133184" y="256309"/>
            <a:ext cx="8534400" cy="1507067"/>
          </a:xfrm>
        </p:spPr>
        <p:txBody>
          <a:bodyPr/>
          <a:lstStyle/>
          <a:p>
            <a:pPr algn="ctr">
              <a:spcBef>
                <a:spcPts val="0"/>
              </a:spcBef>
            </a:pPr>
            <a:r>
              <a:rPr lang="en-US" dirty="0">
                <a:cs typeface="Calibri Light"/>
              </a:rPr>
              <a:t>Let's Apply to College</a:t>
            </a:r>
          </a:p>
        </p:txBody>
      </p:sp>
      <p:sp>
        <p:nvSpPr>
          <p:cNvPr id="3" name="Content Placeholder 2">
            <a:extLst>
              <a:ext uri="{FF2B5EF4-FFF2-40B4-BE49-F238E27FC236}">
                <a16:creationId xmlns:a16="http://schemas.microsoft.com/office/drawing/2014/main" id="{0DEC8B86-1BAB-61F0-BB6B-24565A010395}"/>
              </a:ext>
            </a:extLst>
          </p:cNvPr>
          <p:cNvSpPr>
            <a:spLocks noGrp="1"/>
          </p:cNvSpPr>
          <p:nvPr>
            <p:ph idx="1"/>
          </p:nvPr>
        </p:nvSpPr>
        <p:spPr>
          <a:xfrm>
            <a:off x="2949110" y="4125040"/>
            <a:ext cx="4999136" cy="2069945"/>
          </a:xfrm>
        </p:spPr>
        <p:txBody>
          <a:bodyPr vert="horz" lIns="91440" tIns="45720" rIns="91440" bIns="45720" rtlCol="0" anchor="t">
            <a:normAutofit fontScale="85000" lnSpcReduction="10000"/>
          </a:bodyPr>
          <a:lstStyle/>
          <a:p>
            <a:pPr algn="ctr"/>
            <a:endParaRPr lang="en-US" dirty="0">
              <a:cs typeface="Calibri" panose="020F0502020204030204"/>
            </a:endParaRPr>
          </a:p>
          <a:p>
            <a:pPr algn="ctr"/>
            <a:endParaRPr lang="en-US" dirty="0">
              <a:cs typeface="Calibri" panose="020F0502020204030204"/>
            </a:endParaRPr>
          </a:p>
          <a:p>
            <a:pPr algn="ctr"/>
            <a:endParaRPr lang="en-US" dirty="0">
              <a:cs typeface="Calibri" panose="020F0502020204030204"/>
            </a:endParaRPr>
          </a:p>
          <a:p>
            <a:pPr algn="ctr"/>
            <a:r>
              <a:rPr lang="en-US" dirty="0">
                <a:solidFill>
                  <a:schemeClr val="tx1"/>
                </a:solidFill>
                <a:cs typeface="Calibri" panose="020F0502020204030204"/>
              </a:rPr>
              <a:t>Helpful Links can be found on</a:t>
            </a:r>
          </a:p>
          <a:p>
            <a:pPr marL="0" indent="0" algn="ctr">
              <a:buNone/>
            </a:pPr>
            <a:r>
              <a:rPr lang="en-US" sz="4000" dirty="0">
                <a:solidFill>
                  <a:schemeClr val="tx1"/>
                </a:solidFill>
                <a:cs typeface="Calibri" panose="020F0502020204030204"/>
              </a:rPr>
              <a:t>MORTERBOARD.COM </a:t>
            </a:r>
          </a:p>
        </p:txBody>
      </p:sp>
      <p:pic>
        <p:nvPicPr>
          <p:cNvPr id="4" name="Picture 3" descr="A group of logos of different teams&#10;&#10;Description automatically generated">
            <a:extLst>
              <a:ext uri="{FF2B5EF4-FFF2-40B4-BE49-F238E27FC236}">
                <a16:creationId xmlns:a16="http://schemas.microsoft.com/office/drawing/2014/main" id="{16BAB9F0-7565-1FB3-A24C-75A62739C345}"/>
              </a:ext>
            </a:extLst>
          </p:cNvPr>
          <p:cNvPicPr>
            <a:picLocks noChangeAspect="1"/>
          </p:cNvPicPr>
          <p:nvPr/>
        </p:nvPicPr>
        <p:blipFill>
          <a:blip r:embed="rId2"/>
          <a:stretch>
            <a:fillRect/>
          </a:stretch>
        </p:blipFill>
        <p:spPr>
          <a:xfrm>
            <a:off x="4037428" y="2370668"/>
            <a:ext cx="2743200" cy="1692946"/>
          </a:xfrm>
          <a:prstGeom prst="rect">
            <a:avLst/>
          </a:prstGeom>
        </p:spPr>
      </p:pic>
      <p:pic>
        <p:nvPicPr>
          <p:cNvPr id="5" name="Picture 4" descr="Dog with graduation cap">
            <a:extLst>
              <a:ext uri="{FF2B5EF4-FFF2-40B4-BE49-F238E27FC236}">
                <a16:creationId xmlns:a16="http://schemas.microsoft.com/office/drawing/2014/main" id="{AA0BEC4E-8DAE-41CB-5472-482C641DAFC3}"/>
              </a:ext>
            </a:extLst>
          </p:cNvPr>
          <p:cNvPicPr>
            <a:picLocks noChangeAspect="1"/>
          </p:cNvPicPr>
          <p:nvPr/>
        </p:nvPicPr>
        <p:blipFill>
          <a:blip r:embed="rId3"/>
          <a:stretch>
            <a:fillRect/>
          </a:stretch>
        </p:blipFill>
        <p:spPr>
          <a:xfrm>
            <a:off x="8697686" y="3660569"/>
            <a:ext cx="2743200" cy="2941122"/>
          </a:xfrm>
          <a:prstGeom prst="rect">
            <a:avLst/>
          </a:prstGeom>
        </p:spPr>
      </p:pic>
    </p:spTree>
    <p:extLst>
      <p:ext uri="{BB962C8B-B14F-4D97-AF65-F5344CB8AC3E}">
        <p14:creationId xmlns:p14="http://schemas.microsoft.com/office/powerpoint/2010/main" val="2698469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F0729-5613-4092-9B08-B46B8B4377FE}"/>
              </a:ext>
            </a:extLst>
          </p:cNvPr>
          <p:cNvSpPr>
            <a:spLocks noGrp="1"/>
          </p:cNvSpPr>
          <p:nvPr>
            <p:ph type="title"/>
          </p:nvPr>
        </p:nvSpPr>
        <p:spPr>
          <a:xfrm>
            <a:off x="5245699" y="64363"/>
            <a:ext cx="6730277" cy="1609344"/>
          </a:xfrm>
          <a:ln>
            <a:noFill/>
          </a:ln>
        </p:spPr>
        <p:txBody>
          <a:bodyPr>
            <a:normAutofit/>
          </a:bodyPr>
          <a:lstStyle/>
          <a:p>
            <a:r>
              <a:rPr lang="en-US" sz="4800"/>
              <a:t>Important Dates</a:t>
            </a:r>
          </a:p>
        </p:txBody>
      </p:sp>
      <p:sp>
        <p:nvSpPr>
          <p:cNvPr id="3" name="Content Placeholder 2">
            <a:extLst>
              <a:ext uri="{FF2B5EF4-FFF2-40B4-BE49-F238E27FC236}">
                <a16:creationId xmlns:a16="http://schemas.microsoft.com/office/drawing/2014/main" id="{E31D8945-86B4-4105-A073-ECF0D4DB97CD}"/>
              </a:ext>
            </a:extLst>
          </p:cNvPr>
          <p:cNvSpPr>
            <a:spLocks noGrp="1"/>
          </p:cNvSpPr>
          <p:nvPr>
            <p:ph idx="1"/>
          </p:nvPr>
        </p:nvSpPr>
        <p:spPr>
          <a:xfrm>
            <a:off x="4969932" y="1413164"/>
            <a:ext cx="6934846" cy="4682836"/>
          </a:xfrm>
        </p:spPr>
        <p:txBody>
          <a:bodyPr>
            <a:normAutofit fontScale="77500" lnSpcReduction="20000"/>
          </a:bodyPr>
          <a:lstStyle/>
          <a:p>
            <a:pPr>
              <a:spcAft>
                <a:spcPts val="1000"/>
              </a:spcAft>
            </a:pPr>
            <a:r>
              <a:rPr lang="en-US" altLang="en-US" sz="2200" b="1" dirty="0">
                <a:solidFill>
                  <a:schemeClr val="tx1"/>
                </a:solidFill>
              </a:rPr>
              <a:t>June/July		</a:t>
            </a:r>
            <a:r>
              <a:rPr lang="en-US" altLang="en-US" sz="2200" dirty="0">
                <a:solidFill>
                  <a:schemeClr val="tx1"/>
                </a:solidFill>
              </a:rPr>
              <a:t>Some college applications open</a:t>
            </a:r>
          </a:p>
          <a:p>
            <a:pPr>
              <a:spcAft>
                <a:spcPts val="1000"/>
              </a:spcAft>
            </a:pPr>
            <a:r>
              <a:rPr lang="en-US" altLang="en-US" sz="2200" b="1" dirty="0">
                <a:solidFill>
                  <a:schemeClr val="tx1"/>
                </a:solidFill>
              </a:rPr>
              <a:t>August 1		</a:t>
            </a:r>
            <a:r>
              <a:rPr lang="en-US" altLang="en-US" sz="2200" dirty="0">
                <a:solidFill>
                  <a:schemeClr val="tx1"/>
                </a:solidFill>
              </a:rPr>
              <a:t>Most college applications open</a:t>
            </a:r>
          </a:p>
          <a:p>
            <a:pPr marL="0" indent="0">
              <a:spcAft>
                <a:spcPts val="1000"/>
              </a:spcAft>
              <a:buNone/>
            </a:pPr>
            <a:r>
              <a:rPr lang="en-US" altLang="en-US" sz="2200" b="1" dirty="0">
                <a:solidFill>
                  <a:schemeClr val="tx1"/>
                </a:solidFill>
              </a:rPr>
              <a:t>    				</a:t>
            </a:r>
            <a:r>
              <a:rPr lang="en-US" altLang="en-US" sz="2200" dirty="0">
                <a:solidFill>
                  <a:schemeClr val="tx1"/>
                </a:solidFill>
              </a:rPr>
              <a:t>Common App opens</a:t>
            </a:r>
          </a:p>
          <a:p>
            <a:pPr>
              <a:spcAft>
                <a:spcPts val="1000"/>
              </a:spcAft>
            </a:pPr>
            <a:r>
              <a:rPr lang="en-US" altLang="en-US" sz="2200" b="1" dirty="0">
                <a:solidFill>
                  <a:schemeClr val="tx1"/>
                </a:solidFill>
              </a:rPr>
              <a:t>September 1 	</a:t>
            </a:r>
            <a:r>
              <a:rPr lang="en-US" altLang="en-US" sz="2200" dirty="0">
                <a:solidFill>
                  <a:schemeClr val="tx1"/>
                </a:solidFill>
              </a:rPr>
              <a:t>Student Brag Sheet due to counselor</a:t>
            </a:r>
          </a:p>
          <a:p>
            <a:pPr>
              <a:spcAft>
                <a:spcPts val="1000"/>
              </a:spcAft>
            </a:pPr>
            <a:r>
              <a:rPr lang="en-US" altLang="en-US" sz="2200" b="1" dirty="0">
                <a:solidFill>
                  <a:schemeClr val="tx1"/>
                </a:solidFill>
              </a:rPr>
              <a:t>October 1		</a:t>
            </a:r>
            <a:r>
              <a:rPr lang="en-US" altLang="en-US" sz="2200" dirty="0">
                <a:solidFill>
                  <a:schemeClr val="tx1"/>
                </a:solidFill>
              </a:rPr>
              <a:t>FAFSA opens </a:t>
            </a:r>
            <a:endParaRPr lang="en-US" altLang="en-US" sz="2200" b="1" dirty="0">
              <a:solidFill>
                <a:schemeClr val="tx1"/>
              </a:solidFill>
            </a:endParaRPr>
          </a:p>
          <a:p>
            <a:pPr marL="0" indent="0">
              <a:spcAft>
                <a:spcPts val="1000"/>
              </a:spcAft>
              <a:buNone/>
            </a:pPr>
            <a:r>
              <a:rPr lang="en-US" altLang="en-US" sz="2200" b="1" dirty="0">
                <a:solidFill>
                  <a:schemeClr val="tx1"/>
                </a:solidFill>
              </a:rPr>
              <a:t>				</a:t>
            </a:r>
            <a:r>
              <a:rPr lang="en-US" altLang="en-US" sz="2200" dirty="0">
                <a:solidFill>
                  <a:schemeClr val="tx1"/>
                </a:solidFill>
              </a:rPr>
              <a:t>Bright Futures/FFAA application opens</a:t>
            </a:r>
          </a:p>
          <a:p>
            <a:pPr marL="0" indent="0">
              <a:spcAft>
                <a:spcPts val="1000"/>
              </a:spcAft>
              <a:buNone/>
            </a:pPr>
            <a:r>
              <a:rPr lang="en-US" altLang="en-US" sz="2200" dirty="0">
                <a:solidFill>
                  <a:schemeClr val="tx1"/>
                </a:solidFill>
              </a:rPr>
              <a:t>				Submit requests for transcripts, 			 				recommendation letters and Common App</a:t>
            </a:r>
          </a:p>
          <a:p>
            <a:pPr>
              <a:spcAft>
                <a:spcPts val="1000"/>
              </a:spcAft>
            </a:pPr>
            <a:r>
              <a:rPr lang="en-US" altLang="en-US" sz="2200" b="1" dirty="0">
                <a:solidFill>
                  <a:schemeClr val="tx1"/>
                </a:solidFill>
              </a:rPr>
              <a:t>October 15 	</a:t>
            </a:r>
            <a:r>
              <a:rPr lang="en-US" altLang="en-US" sz="2200" dirty="0">
                <a:solidFill>
                  <a:schemeClr val="tx1"/>
                </a:solidFill>
              </a:rPr>
              <a:t>FSU 	Early Action Deadline</a:t>
            </a:r>
          </a:p>
          <a:p>
            <a:pPr>
              <a:spcAft>
                <a:spcPts val="1000"/>
              </a:spcAft>
            </a:pPr>
            <a:r>
              <a:rPr lang="en-US" altLang="en-US" sz="2200" b="1" dirty="0">
                <a:solidFill>
                  <a:schemeClr val="tx1"/>
                </a:solidFill>
              </a:rPr>
              <a:t>November 1 	</a:t>
            </a:r>
            <a:r>
              <a:rPr lang="en-US" altLang="en-US" sz="2200" dirty="0" err="1">
                <a:solidFill>
                  <a:schemeClr val="tx1"/>
                </a:solidFill>
              </a:rPr>
              <a:t>UF</a:t>
            </a:r>
            <a:r>
              <a:rPr lang="en-US" altLang="en-US" sz="2200" dirty="0">
                <a:solidFill>
                  <a:schemeClr val="tx1"/>
                </a:solidFill>
              </a:rPr>
              <a:t> (and many more) Application Deadline</a:t>
            </a:r>
          </a:p>
          <a:p>
            <a:pPr>
              <a:spcAft>
                <a:spcPts val="1000"/>
              </a:spcAft>
            </a:pPr>
            <a:r>
              <a:rPr lang="en-US" altLang="en-US" sz="2200" b="1" dirty="0">
                <a:solidFill>
                  <a:schemeClr val="tx1"/>
                </a:solidFill>
              </a:rPr>
              <a:t>December 1 </a:t>
            </a:r>
            <a:r>
              <a:rPr lang="en-US" altLang="en-US" sz="2200" dirty="0">
                <a:solidFill>
                  <a:schemeClr val="tx1"/>
                </a:solidFill>
              </a:rPr>
              <a:t>	FSU Regular Decision Application Deadline </a:t>
            </a:r>
          </a:p>
          <a:p>
            <a:pPr marL="0" indent="0">
              <a:spcAft>
                <a:spcPts val="1000"/>
              </a:spcAft>
              <a:buNone/>
            </a:pPr>
            <a:endParaRPr lang="en-US" altLang="en-US" sz="1800" dirty="0">
              <a:solidFill>
                <a:schemeClr val="tx1"/>
              </a:solidFill>
            </a:endParaRPr>
          </a:p>
          <a:p>
            <a:pPr marL="0" indent="0">
              <a:spcAft>
                <a:spcPts val="1000"/>
              </a:spcAft>
              <a:buNone/>
            </a:pPr>
            <a:r>
              <a:rPr lang="en-US" altLang="en-US" sz="1700" i="1" dirty="0">
                <a:solidFill>
                  <a:schemeClr val="tx1"/>
                </a:solidFill>
                <a:latin typeface="Arial" panose="020B0604020202020204" pitchFamily="34" charset="0"/>
                <a:cs typeface="Arial" panose="020B0604020202020204" pitchFamily="34" charset="0"/>
              </a:rPr>
              <a:t>*Application Deadlines are subject to change.</a:t>
            </a:r>
          </a:p>
        </p:txBody>
      </p:sp>
      <p:pic>
        <p:nvPicPr>
          <p:cNvPr id="4" name="Picture 4" descr="Clock and calendar on table">
            <a:extLst>
              <a:ext uri="{FF2B5EF4-FFF2-40B4-BE49-F238E27FC236}">
                <a16:creationId xmlns:a16="http://schemas.microsoft.com/office/drawing/2014/main" id="{E981AAC0-71BE-2DF9-522C-2A4EEB828286}"/>
              </a:ext>
            </a:extLst>
          </p:cNvPr>
          <p:cNvPicPr>
            <a:picLocks noChangeAspect="1"/>
          </p:cNvPicPr>
          <p:nvPr/>
        </p:nvPicPr>
        <p:blipFill rotWithShape="1">
          <a:blip r:embed="rId3"/>
          <a:srcRect l="51827" r="2945" b="-1"/>
          <a:stretch/>
        </p:blipFill>
        <p:spPr>
          <a:xfrm>
            <a:off x="3344" y="10"/>
            <a:ext cx="4646726" cy="6857990"/>
          </a:xfrm>
          <a:prstGeom prst="rect">
            <a:avLst/>
          </a:prstGeom>
        </p:spPr>
      </p:pic>
    </p:spTree>
    <p:extLst>
      <p:ext uri="{BB962C8B-B14F-4D97-AF65-F5344CB8AC3E}">
        <p14:creationId xmlns:p14="http://schemas.microsoft.com/office/powerpoint/2010/main" val="852930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D626C-B3E4-79A0-790E-AADFF6D6D533}"/>
              </a:ext>
            </a:extLst>
          </p:cNvPr>
          <p:cNvSpPr>
            <a:spLocks noGrp="1"/>
          </p:cNvSpPr>
          <p:nvPr>
            <p:ph type="title"/>
          </p:nvPr>
        </p:nvSpPr>
        <p:spPr/>
        <p:txBody>
          <a:bodyPr>
            <a:normAutofit fontScale="90000"/>
          </a:bodyPr>
          <a:lstStyle/>
          <a:p>
            <a:r>
              <a:rPr lang="en-US" sz="5400" b="1" dirty="0"/>
              <a:t>How do I get my IB DIPLOMA?</a:t>
            </a:r>
          </a:p>
        </p:txBody>
      </p:sp>
      <p:pic>
        <p:nvPicPr>
          <p:cNvPr id="1032" name="Picture 8" descr="International Baccalaureate / Earning the IB Diploma">
            <a:extLst>
              <a:ext uri="{FF2B5EF4-FFF2-40B4-BE49-F238E27FC236}">
                <a16:creationId xmlns:a16="http://schemas.microsoft.com/office/drawing/2014/main" id="{B1383250-1DD4-1689-D470-B1D8839AC4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5946" y="110321"/>
            <a:ext cx="5595969" cy="43770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ogos and programme models - International Baccalaureate®">
            <a:extLst>
              <a:ext uri="{FF2B5EF4-FFF2-40B4-BE49-F238E27FC236}">
                <a16:creationId xmlns:a16="http://schemas.microsoft.com/office/drawing/2014/main" id="{BCC53628-56DB-DAEC-130E-7F1A9AC4A8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613" y="5293302"/>
            <a:ext cx="1253333" cy="12304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79B17B-4704-3963-908C-95AA9E75553E}"/>
              </a:ext>
            </a:extLst>
          </p:cNvPr>
          <p:cNvSpPr txBox="1"/>
          <p:nvPr/>
        </p:nvSpPr>
        <p:spPr>
          <a:xfrm>
            <a:off x="8484219" y="2778512"/>
            <a:ext cx="362414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IB SUBJECTS</a:t>
            </a:r>
          </a:p>
          <a:p>
            <a:r>
              <a:rPr lang="en-US" sz="2800" dirty="0"/>
              <a:t>+</a:t>
            </a:r>
          </a:p>
          <a:p>
            <a:r>
              <a:rPr lang="en-US" sz="2800" dirty="0"/>
              <a:t>CORE ELEMENTS</a:t>
            </a:r>
          </a:p>
        </p:txBody>
      </p:sp>
    </p:spTree>
    <p:extLst>
      <p:ext uri="{BB962C8B-B14F-4D97-AF65-F5344CB8AC3E}">
        <p14:creationId xmlns:p14="http://schemas.microsoft.com/office/powerpoint/2010/main" val="2558851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112B1-78DE-4A18-B31F-EC97D4218432}"/>
              </a:ext>
            </a:extLst>
          </p:cNvPr>
          <p:cNvSpPr>
            <a:spLocks noGrp="1"/>
          </p:cNvSpPr>
          <p:nvPr>
            <p:ph type="title"/>
          </p:nvPr>
        </p:nvSpPr>
        <p:spPr>
          <a:xfrm>
            <a:off x="1112520" y="534603"/>
            <a:ext cx="9966960" cy="3525056"/>
          </a:xfrm>
        </p:spPr>
        <p:txBody>
          <a:bodyPr vert="horz" lIns="91440" tIns="45720" rIns="91440" bIns="45720" rtlCol="0" anchor="b">
            <a:normAutofit/>
          </a:bodyPr>
          <a:lstStyle/>
          <a:p>
            <a:pPr algn="ctr">
              <a:lnSpc>
                <a:spcPct val="80000"/>
              </a:lnSpc>
            </a:pPr>
            <a:r>
              <a:rPr lang="en-US" sz="9600">
                <a:solidFill>
                  <a:srgbClr val="FFFFFF"/>
                </a:solidFill>
              </a:rPr>
              <a:t>Laying the foundation</a:t>
            </a:r>
          </a:p>
        </p:txBody>
      </p:sp>
      <p:sp>
        <p:nvSpPr>
          <p:cNvPr id="3" name="Content Placeholder 2">
            <a:extLst>
              <a:ext uri="{FF2B5EF4-FFF2-40B4-BE49-F238E27FC236}">
                <a16:creationId xmlns:a16="http://schemas.microsoft.com/office/drawing/2014/main" id="{10907EFF-B09F-43D9-98F5-7562E071B230}"/>
              </a:ext>
            </a:extLst>
          </p:cNvPr>
          <p:cNvSpPr>
            <a:spLocks noGrp="1"/>
          </p:cNvSpPr>
          <p:nvPr>
            <p:ph idx="1"/>
          </p:nvPr>
        </p:nvSpPr>
        <p:spPr>
          <a:xfrm>
            <a:off x="1130808" y="4134243"/>
            <a:ext cx="9948672" cy="1486158"/>
          </a:xfrm>
        </p:spPr>
        <p:txBody>
          <a:bodyPr vert="horz" lIns="91440" tIns="45720" rIns="91440" bIns="45720" rtlCol="0">
            <a:normAutofit/>
          </a:bodyPr>
          <a:lstStyle/>
          <a:p>
            <a:pPr marL="0" indent="0" algn="ctr">
              <a:buNone/>
            </a:pPr>
            <a:r>
              <a:rPr lang="en-US" sz="2800" b="1">
                <a:solidFill>
                  <a:schemeClr val="tx2">
                    <a:lumMod val="40000"/>
                    <a:lumOff val="60000"/>
                  </a:schemeClr>
                </a:solidFill>
              </a:rPr>
              <a:t>Timeline: Spring of Junior Year</a:t>
            </a:r>
          </a:p>
        </p:txBody>
      </p:sp>
    </p:spTree>
    <p:extLst>
      <p:ext uri="{BB962C8B-B14F-4D97-AF65-F5344CB8AC3E}">
        <p14:creationId xmlns:p14="http://schemas.microsoft.com/office/powerpoint/2010/main" val="128879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0AAC2-1D73-468F-B6F4-82E72E6BD1D6}"/>
              </a:ext>
            </a:extLst>
          </p:cNvPr>
          <p:cNvSpPr>
            <a:spLocks noGrp="1"/>
          </p:cNvSpPr>
          <p:nvPr>
            <p:ph type="title"/>
          </p:nvPr>
        </p:nvSpPr>
        <p:spPr>
          <a:xfrm>
            <a:off x="1828800" y="588147"/>
            <a:ext cx="8534400" cy="1507067"/>
          </a:xfrm>
        </p:spPr>
        <p:txBody>
          <a:bodyPr>
            <a:normAutofit/>
          </a:bodyPr>
          <a:lstStyle/>
          <a:p>
            <a:r>
              <a:rPr lang="en-US"/>
              <a:t>What should be happening Now?</a:t>
            </a:r>
          </a:p>
        </p:txBody>
      </p:sp>
      <p:graphicFrame>
        <p:nvGraphicFramePr>
          <p:cNvPr id="22" name="Content Placeholder 2">
            <a:extLst>
              <a:ext uri="{FF2B5EF4-FFF2-40B4-BE49-F238E27FC236}">
                <a16:creationId xmlns:a16="http://schemas.microsoft.com/office/drawing/2014/main" id="{7B95C8E1-2AD6-06E2-BD6F-022F8F933A14}"/>
              </a:ext>
            </a:extLst>
          </p:cNvPr>
          <p:cNvGraphicFramePr>
            <a:graphicFrameLocks noGrp="1"/>
          </p:cNvGraphicFramePr>
          <p:nvPr>
            <p:ph idx="1"/>
            <p:extLst>
              <p:ext uri="{D42A27DB-BD31-4B8C-83A1-F6EECF244321}">
                <p14:modId xmlns:p14="http://schemas.microsoft.com/office/powerpoint/2010/main" val="1736199393"/>
              </p:ext>
            </p:extLst>
          </p:nvPr>
        </p:nvGraphicFramePr>
        <p:xfrm>
          <a:off x="1155576" y="2169098"/>
          <a:ext cx="10058400" cy="3617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7552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7824-CAC8-4D1E-9F9A-E78E43EE9375}"/>
              </a:ext>
            </a:extLst>
          </p:cNvPr>
          <p:cNvSpPr>
            <a:spLocks noGrp="1"/>
          </p:cNvSpPr>
          <p:nvPr>
            <p:ph type="title"/>
          </p:nvPr>
        </p:nvSpPr>
        <p:spPr>
          <a:xfrm>
            <a:off x="1076906" y="26169"/>
            <a:ext cx="8534400" cy="1507067"/>
          </a:xfrm>
        </p:spPr>
        <p:txBody>
          <a:bodyPr>
            <a:normAutofit/>
          </a:bodyPr>
          <a:lstStyle/>
          <a:p>
            <a:r>
              <a:rPr lang="en-US" b="1"/>
              <a:t>Senior Schedule and Grades</a:t>
            </a:r>
          </a:p>
        </p:txBody>
      </p:sp>
      <p:sp>
        <p:nvSpPr>
          <p:cNvPr id="17" name="Content Placeholder 2">
            <a:extLst>
              <a:ext uri="{FF2B5EF4-FFF2-40B4-BE49-F238E27FC236}">
                <a16:creationId xmlns:a16="http://schemas.microsoft.com/office/drawing/2014/main" id="{0C5AF142-07A4-4BA8-9830-1B54C8957292}"/>
              </a:ext>
            </a:extLst>
          </p:cNvPr>
          <p:cNvSpPr>
            <a:spLocks noGrp="1"/>
          </p:cNvSpPr>
          <p:nvPr>
            <p:ph idx="1"/>
          </p:nvPr>
        </p:nvSpPr>
        <p:spPr>
          <a:xfrm>
            <a:off x="845848" y="1533236"/>
            <a:ext cx="10058400" cy="4297218"/>
          </a:xfrm>
        </p:spPr>
        <p:txBody>
          <a:bodyPr vert="horz" lIns="91440" tIns="45720" rIns="91440" bIns="45720" rtlCol="0" anchor="t">
            <a:normAutofit/>
          </a:bodyPr>
          <a:lstStyle/>
          <a:p>
            <a:r>
              <a:rPr lang="en-US" sz="2200" b="1" dirty="0">
                <a:solidFill>
                  <a:schemeClr val="tx1"/>
                </a:solidFill>
              </a:rPr>
              <a:t>BALANCE.  </a:t>
            </a:r>
            <a:r>
              <a:rPr lang="en-US" sz="2200" dirty="0">
                <a:solidFill>
                  <a:schemeClr val="tx1"/>
                </a:solidFill>
              </a:rPr>
              <a:t>Plan a senior year that considers coursework, additional work of college applications and extracurricular activities.  Do not be your own worst enemy by over scheduling yourself or procrastinating important tasks. Senioritis is a “thing!”  </a:t>
            </a:r>
          </a:p>
          <a:p>
            <a:r>
              <a:rPr lang="en-US" sz="2200" b="1" dirty="0">
                <a:solidFill>
                  <a:schemeClr val="tx1"/>
                </a:solidFill>
              </a:rPr>
              <a:t>DEDICATION.  </a:t>
            </a:r>
            <a:r>
              <a:rPr lang="en-US" sz="2200" dirty="0">
                <a:solidFill>
                  <a:schemeClr val="tx1"/>
                </a:solidFill>
              </a:rPr>
              <a:t>When applying, your transcript will show your semester grades and cumulative GPA from 9</a:t>
            </a:r>
            <a:r>
              <a:rPr lang="en-US" sz="2200" baseline="30000" dirty="0">
                <a:solidFill>
                  <a:schemeClr val="tx1"/>
                </a:solidFill>
              </a:rPr>
              <a:t>th</a:t>
            </a:r>
            <a:r>
              <a:rPr lang="en-US" sz="2200" dirty="0">
                <a:solidFill>
                  <a:schemeClr val="tx1"/>
                </a:solidFill>
              </a:rPr>
              <a:t>-11</a:t>
            </a:r>
            <a:r>
              <a:rPr lang="en-US" sz="2200" baseline="30000" dirty="0">
                <a:solidFill>
                  <a:schemeClr val="tx1"/>
                </a:solidFill>
              </a:rPr>
              <a:t>th</a:t>
            </a:r>
            <a:r>
              <a:rPr lang="en-US" sz="2200" dirty="0">
                <a:solidFill>
                  <a:schemeClr val="tx1"/>
                </a:solidFill>
              </a:rPr>
              <a:t> grade.  Finish strong.  Colleges will review your </a:t>
            </a:r>
            <a:r>
              <a:rPr lang="en-US" sz="2200" b="1" dirty="0">
                <a:solidFill>
                  <a:schemeClr val="tx1"/>
                </a:solidFill>
              </a:rPr>
              <a:t>final transcript </a:t>
            </a:r>
            <a:r>
              <a:rPr lang="en-US" sz="2200" dirty="0">
                <a:solidFill>
                  <a:schemeClr val="tx1"/>
                </a:solidFill>
              </a:rPr>
              <a:t>and will rescind offers for poor performance (i.e., D’s, F’s).</a:t>
            </a:r>
          </a:p>
          <a:p>
            <a:r>
              <a:rPr lang="en-US" sz="2200" b="1" dirty="0">
                <a:solidFill>
                  <a:schemeClr val="tx1"/>
                </a:solidFill>
              </a:rPr>
              <a:t>COMMITMENT. </a:t>
            </a:r>
            <a:r>
              <a:rPr lang="en-US" sz="2200" dirty="0">
                <a:solidFill>
                  <a:schemeClr val="tx1"/>
                </a:solidFill>
              </a:rPr>
              <a:t> Have a strong and consistent commitment in your approach to academics your senior year.  It will pay off when you get to college (AND BEYOND).  </a:t>
            </a:r>
          </a:p>
        </p:txBody>
      </p:sp>
    </p:spTree>
    <p:extLst>
      <p:ext uri="{BB962C8B-B14F-4D97-AF65-F5344CB8AC3E}">
        <p14:creationId xmlns:p14="http://schemas.microsoft.com/office/powerpoint/2010/main" val="2096340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3598B"/>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66" name="Title 1">
            <a:extLst>
              <a:ext uri="{FF2B5EF4-FFF2-40B4-BE49-F238E27FC236}">
                <a16:creationId xmlns:a16="http://schemas.microsoft.com/office/drawing/2014/main" id="{8EA4167F-D797-9143-ACA4-3CE337A026A9}"/>
              </a:ext>
            </a:extLst>
          </p:cNvPr>
          <p:cNvSpPr>
            <a:spLocks noGrp="1"/>
          </p:cNvSpPr>
          <p:nvPr>
            <p:ph type="title"/>
          </p:nvPr>
        </p:nvSpPr>
        <p:spPr>
          <a:xfrm>
            <a:off x="635000" y="640823"/>
            <a:ext cx="3418659" cy="5583148"/>
          </a:xfrm>
        </p:spPr>
        <p:txBody>
          <a:bodyPr vert="horz" lIns="91440" tIns="45720" rIns="91440" bIns="45720" rtlCol="0" anchor="ctr">
            <a:normAutofit/>
          </a:bodyPr>
          <a:lstStyle/>
          <a:p>
            <a:r>
              <a:rPr lang="en-US" altLang="en-US" sz="5400" b="1" kern="1200">
                <a:solidFill>
                  <a:schemeClr val="tx1"/>
                </a:solidFill>
                <a:latin typeface="+mj-lt"/>
                <a:ea typeface="+mj-ea"/>
                <a:cs typeface="+mj-cs"/>
              </a:rPr>
              <a:t>SAT/ACT Practice</a:t>
            </a:r>
            <a:br>
              <a:rPr lang="en-US" altLang="en-US" sz="5400" b="1" kern="1200">
                <a:solidFill>
                  <a:schemeClr val="tx1"/>
                </a:solidFill>
                <a:latin typeface="+mj-lt"/>
                <a:ea typeface="+mj-ea"/>
                <a:cs typeface="+mj-cs"/>
              </a:rPr>
            </a:br>
            <a:br>
              <a:rPr lang="en-US" altLang="en-US" sz="5400" b="1" kern="1200">
                <a:solidFill>
                  <a:schemeClr val="tx1"/>
                </a:solidFill>
                <a:latin typeface="+mj-lt"/>
                <a:ea typeface="+mj-ea"/>
                <a:cs typeface="+mj-cs"/>
              </a:rPr>
            </a:br>
            <a:r>
              <a:rPr lang="en-US" altLang="en-US" sz="2400" b="1" kern="1200">
                <a:latin typeface="Cavolini" panose="03000502040302020204" pitchFamily="66" charset="0"/>
                <a:cs typeface="Cavolini" panose="03000502040302020204" pitchFamily="66" charset="0"/>
              </a:rPr>
              <a:t>TIP: </a:t>
            </a:r>
            <a:r>
              <a:rPr lang="en-US" altLang="en-US" sz="2400" kern="1200">
                <a:latin typeface="Cavolini" panose="03000502040302020204" pitchFamily="66" charset="0"/>
                <a:cs typeface="Cavolini" panose="03000502040302020204" pitchFamily="66" charset="0"/>
              </a:rPr>
              <a:t>I</a:t>
            </a:r>
            <a:r>
              <a:rPr lang="en-US" sz="2400">
                <a:latin typeface="Cavolini" panose="03000502040302020204" pitchFamily="66" charset="0"/>
                <a:cs typeface="Cavolini" panose="03000502040302020204" pitchFamily="66" charset="0"/>
              </a:rPr>
              <a:t>mplement a practice plan now</a:t>
            </a:r>
            <a:r>
              <a:rPr lang="en-US" sz="2400" i="1">
                <a:latin typeface="Cavolini" panose="03000502040302020204" pitchFamily="66" charset="0"/>
                <a:cs typeface="Cavolini" panose="03000502040302020204" pitchFamily="66" charset="0"/>
              </a:rPr>
              <a:t>. </a:t>
            </a:r>
            <a:r>
              <a:rPr lang="en-US" sz="2400">
                <a:latin typeface="Cavolini" panose="03000502040302020204" pitchFamily="66" charset="0"/>
                <a:cs typeface="Cavolini" panose="03000502040302020204" pitchFamily="66" charset="0"/>
              </a:rPr>
              <a:t>Test scores play a big role in college admissions and scholarships. </a:t>
            </a:r>
            <a:endParaRPr lang="en-US" altLang="en-US" sz="2400" b="1" kern="1200">
              <a:latin typeface="Cavolini" panose="03000502040302020204" pitchFamily="66" charset="0"/>
              <a:cs typeface="Cavolini" panose="03000502040302020204" pitchFamily="66" charset="0"/>
            </a:endParaRPr>
          </a:p>
        </p:txBody>
      </p:sp>
      <p:sp>
        <p:nvSpPr>
          <p:cNvPr id="76"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1269" name="Content Placeholder 4">
            <a:extLst>
              <a:ext uri="{FF2B5EF4-FFF2-40B4-BE49-F238E27FC236}">
                <a16:creationId xmlns:a16="http://schemas.microsoft.com/office/drawing/2014/main" id="{6229D4B9-83F0-495D-A7A8-17A8B402A67C}"/>
              </a:ext>
            </a:extLst>
          </p:cNvPr>
          <p:cNvGraphicFramePr>
            <a:graphicFrameLocks noGrp="1"/>
          </p:cNvGraphicFramePr>
          <p:nvPr>
            <p:ph sz="half" idx="1"/>
            <p:extLst>
              <p:ext uri="{D42A27DB-BD31-4B8C-83A1-F6EECF244321}">
                <p14:modId xmlns:p14="http://schemas.microsoft.com/office/powerpoint/2010/main" val="4239969110"/>
              </p:ext>
            </p:extLst>
          </p:nvPr>
        </p:nvGraphicFramePr>
        <p:xfrm>
          <a:off x="4648017" y="640822"/>
          <a:ext cx="7407859"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2516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3598B"/>
        </a:solidFill>
        <a:effectLst/>
      </p:bgPr>
    </p:bg>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8EA4167F-D797-9143-ACA4-3CE337A026A9}"/>
              </a:ext>
            </a:extLst>
          </p:cNvPr>
          <p:cNvSpPr>
            <a:spLocks noGrp="1"/>
          </p:cNvSpPr>
          <p:nvPr>
            <p:ph type="title"/>
          </p:nvPr>
        </p:nvSpPr>
        <p:spPr>
          <a:xfrm>
            <a:off x="4965430" y="629268"/>
            <a:ext cx="6586491" cy="1084121"/>
          </a:xfrm>
        </p:spPr>
        <p:txBody>
          <a:bodyPr vert="horz" lIns="91440" tIns="45720" rIns="91440" bIns="45720" rtlCol="0" anchor="b">
            <a:normAutofit/>
          </a:bodyPr>
          <a:lstStyle/>
          <a:p>
            <a:pPr marL="0" indent="0" algn="ctr">
              <a:buNone/>
              <a:defRPr/>
            </a:pPr>
            <a:r>
              <a:rPr lang="en-US" b="1"/>
              <a:t>SAT and ACT Registration</a:t>
            </a:r>
            <a:endParaRPr lang="en-US" sz="4400" b="1"/>
          </a:p>
        </p:txBody>
      </p:sp>
      <p:sp>
        <p:nvSpPr>
          <p:cNvPr id="6147" name="Content Placeholder 4">
            <a:extLst>
              <a:ext uri="{FF2B5EF4-FFF2-40B4-BE49-F238E27FC236}">
                <a16:creationId xmlns:a16="http://schemas.microsoft.com/office/drawing/2014/main" id="{39483818-6C43-4A43-B7F0-6AE2EBE78E27}"/>
              </a:ext>
            </a:extLst>
          </p:cNvPr>
          <p:cNvSpPr>
            <a:spLocks noGrp="1"/>
          </p:cNvSpPr>
          <p:nvPr>
            <p:ph sz="half" idx="1"/>
          </p:nvPr>
        </p:nvSpPr>
        <p:spPr>
          <a:xfrm>
            <a:off x="4965431" y="2314807"/>
            <a:ext cx="7023369" cy="4314583"/>
          </a:xfrm>
        </p:spPr>
        <p:txBody>
          <a:bodyPr vert="horz" lIns="91440" tIns="45720" rIns="91440" bIns="45720" rtlCol="0" anchor="t">
            <a:normAutofit/>
          </a:bodyPr>
          <a:lstStyle/>
          <a:p>
            <a:pPr marL="0" indent="0" algn="ctr">
              <a:buNone/>
              <a:defRPr/>
            </a:pPr>
            <a:endParaRPr lang="en-US" sz="500" b="1" dirty="0"/>
          </a:p>
          <a:p>
            <a:pPr marL="0" indent="0" algn="ctr">
              <a:buNone/>
              <a:defRPr/>
            </a:pPr>
            <a:r>
              <a:rPr lang="en-US" sz="2600" b="1" dirty="0"/>
              <a:t>2024 Test Dates (prior to applying)</a:t>
            </a:r>
            <a:endParaRPr lang="en-US" sz="500" dirty="0"/>
          </a:p>
          <a:p>
            <a:pPr marL="0" indent="0">
              <a:buNone/>
              <a:defRPr/>
            </a:pPr>
            <a:endParaRPr lang="en-US" sz="500" dirty="0"/>
          </a:p>
          <a:p>
            <a:pPr marL="0" indent="0">
              <a:buNone/>
              <a:defRPr/>
            </a:pPr>
            <a:endParaRPr lang="en-US" sz="500" dirty="0"/>
          </a:p>
          <a:p>
            <a:pPr marL="0" indent="0">
              <a:buNone/>
              <a:defRPr/>
            </a:pPr>
            <a:endParaRPr lang="en-US" sz="500" dirty="0"/>
          </a:p>
          <a:p>
            <a:pPr marL="0" indent="0">
              <a:buNone/>
              <a:defRPr/>
            </a:pPr>
            <a:endParaRPr lang="en-US" sz="500" dirty="0"/>
          </a:p>
          <a:p>
            <a:pPr marL="0" indent="0">
              <a:buNone/>
              <a:defRPr/>
            </a:pPr>
            <a:endParaRPr lang="en-US" sz="500" dirty="0"/>
          </a:p>
          <a:p>
            <a:pPr marL="0" indent="0">
              <a:buNone/>
              <a:defRPr/>
            </a:pPr>
            <a:endParaRPr lang="en-US" sz="500" dirty="0"/>
          </a:p>
          <a:p>
            <a:pPr marL="0" indent="0">
              <a:buNone/>
              <a:defRPr/>
            </a:pPr>
            <a:endParaRPr lang="en-US" sz="500" dirty="0"/>
          </a:p>
          <a:p>
            <a:pPr marL="0" indent="0">
              <a:buNone/>
              <a:defRPr/>
            </a:pPr>
            <a:endParaRPr lang="en-US" sz="500" dirty="0"/>
          </a:p>
          <a:p>
            <a:pPr marL="0" indent="0">
              <a:buNone/>
              <a:defRPr/>
            </a:pPr>
            <a:endParaRPr lang="en-US" sz="500" dirty="0"/>
          </a:p>
          <a:p>
            <a:pPr marL="0" indent="0" algn="ctr">
              <a:buNone/>
              <a:defRPr/>
            </a:pPr>
            <a:endParaRPr lang="en-US" sz="400" dirty="0"/>
          </a:p>
          <a:p>
            <a:pPr marL="0" indent="0">
              <a:buNone/>
              <a:defRPr/>
            </a:pPr>
            <a:endParaRPr lang="en-US" sz="1400" dirty="0"/>
          </a:p>
          <a:p>
            <a:pPr marL="0" indent="0" algn="ctr">
              <a:buNone/>
              <a:defRPr/>
            </a:pPr>
            <a:endParaRPr lang="en-US" sz="2400" dirty="0"/>
          </a:p>
          <a:p>
            <a:pPr marL="0" indent="0" algn="ctr">
              <a:buNone/>
              <a:defRPr/>
            </a:pPr>
            <a:r>
              <a:rPr lang="en-US" sz="3200" dirty="0"/>
              <a:t>Try BOTH tests! </a:t>
            </a:r>
            <a:endParaRPr lang="en-US" sz="3200" dirty="0">
              <a:ea typeface="Calibri"/>
              <a:cs typeface="Calibri"/>
            </a:endParaRPr>
          </a:p>
        </p:txBody>
      </p:sp>
      <p:pic>
        <p:nvPicPr>
          <p:cNvPr id="11268" name="Picture 11267" descr="Desks in empty classroom">
            <a:extLst>
              <a:ext uri="{FF2B5EF4-FFF2-40B4-BE49-F238E27FC236}">
                <a16:creationId xmlns:a16="http://schemas.microsoft.com/office/drawing/2014/main" id="{3334AB67-68BB-4DAE-84E0-18BE2A14771D}"/>
              </a:ext>
            </a:extLst>
          </p:cNvPr>
          <p:cNvPicPr>
            <a:picLocks noChangeAspect="1"/>
          </p:cNvPicPr>
          <p:nvPr/>
        </p:nvPicPr>
        <p:blipFill rotWithShape="1">
          <a:blip r:embed="rId3"/>
          <a:srcRect l="26340" r="22964"/>
          <a:stretch/>
        </p:blipFill>
        <p:spPr>
          <a:xfrm>
            <a:off x="20" y="10"/>
            <a:ext cx="4635571" cy="6857990"/>
          </a:xfrm>
          <a:prstGeom prst="rect">
            <a:avLst/>
          </a:prstGeom>
          <a:effectLst/>
        </p:spPr>
      </p:pic>
      <p:cxnSp>
        <p:nvCxnSpPr>
          <p:cNvPr id="73" name="Straight Connector 7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3AB4E"/>
            </a:solidFill>
          </a:ln>
        </p:spPr>
        <p:style>
          <a:lnRef idx="1">
            <a:schemeClr val="accent1"/>
          </a:lnRef>
          <a:fillRef idx="0">
            <a:schemeClr val="accent1"/>
          </a:fillRef>
          <a:effectRef idx="0">
            <a:schemeClr val="accent1"/>
          </a:effectRef>
          <a:fontRef idx="minor">
            <a:schemeClr val="tx1"/>
          </a:fontRef>
        </p:style>
      </p:cxnSp>
      <p:graphicFrame>
        <p:nvGraphicFramePr>
          <p:cNvPr id="2" name="Table 2">
            <a:extLst>
              <a:ext uri="{FF2B5EF4-FFF2-40B4-BE49-F238E27FC236}">
                <a16:creationId xmlns:a16="http://schemas.microsoft.com/office/drawing/2014/main" id="{6A15321B-347B-F246-96B7-595EBC24CEEF}"/>
              </a:ext>
            </a:extLst>
          </p:cNvPr>
          <p:cNvGraphicFramePr>
            <a:graphicFrameLocks noGrp="1"/>
          </p:cNvGraphicFramePr>
          <p:nvPr>
            <p:extLst>
              <p:ext uri="{D42A27DB-BD31-4B8C-83A1-F6EECF244321}">
                <p14:modId xmlns:p14="http://schemas.microsoft.com/office/powerpoint/2010/main" val="3269505408"/>
              </p:ext>
            </p:extLst>
          </p:nvPr>
        </p:nvGraphicFramePr>
        <p:xfrm>
          <a:off x="5205046" y="3010487"/>
          <a:ext cx="6099459" cy="3806973"/>
        </p:xfrm>
        <a:graphic>
          <a:graphicData uri="http://schemas.openxmlformats.org/drawingml/2006/table">
            <a:tbl>
              <a:tblPr firstRow="1" bandRow="1">
                <a:tableStyleId>{00A15C55-8517-42AA-B614-E9B94910E393}</a:tableStyleId>
              </a:tblPr>
              <a:tblGrid>
                <a:gridCol w="3050873">
                  <a:extLst>
                    <a:ext uri="{9D8B030D-6E8A-4147-A177-3AD203B41FA5}">
                      <a16:colId xmlns:a16="http://schemas.microsoft.com/office/drawing/2014/main" val="3922821256"/>
                    </a:ext>
                  </a:extLst>
                </a:gridCol>
                <a:gridCol w="3048586">
                  <a:extLst>
                    <a:ext uri="{9D8B030D-6E8A-4147-A177-3AD203B41FA5}">
                      <a16:colId xmlns:a16="http://schemas.microsoft.com/office/drawing/2014/main" val="3629299759"/>
                    </a:ext>
                  </a:extLst>
                </a:gridCol>
              </a:tblGrid>
              <a:tr h="1581933">
                <a:tc>
                  <a:txBody>
                    <a:bodyPr/>
                    <a:lstStyle/>
                    <a:p>
                      <a:pPr algn="ctr"/>
                      <a:r>
                        <a:rPr lang="en-US" sz="2800" u="sng" dirty="0">
                          <a:solidFill>
                            <a:schemeClr val="tx1"/>
                          </a:solidFill>
                        </a:rPr>
                        <a:t>SAT</a:t>
                      </a:r>
                      <a:r>
                        <a:rPr lang="en-US" sz="2800" u="none" dirty="0">
                          <a:solidFill>
                            <a:schemeClr val="tx1"/>
                          </a:solidFill>
                        </a:rPr>
                        <a:t> </a:t>
                      </a:r>
                      <a:r>
                        <a:rPr lang="en-US" sz="2400" u="none" dirty="0">
                          <a:solidFill>
                            <a:schemeClr val="tx1"/>
                          </a:solidFill>
                        </a:rPr>
                        <a:t>(collegeboard.org)</a:t>
                      </a:r>
                      <a:endParaRPr lang="en-US" sz="2400" i="0" u="sng" dirty="0">
                        <a:solidFill>
                          <a:schemeClr val="tx1"/>
                        </a:solidFill>
                      </a:endParaRPr>
                    </a:p>
                  </a:txBody>
                  <a:tcPr/>
                </a:tc>
                <a:tc>
                  <a:txBody>
                    <a:bodyPr/>
                    <a:lstStyle/>
                    <a:p>
                      <a:pPr algn="ctr"/>
                      <a:r>
                        <a:rPr lang="en-US" sz="2800" u="sng">
                          <a:solidFill>
                            <a:schemeClr val="tx1"/>
                          </a:solidFill>
                        </a:rPr>
                        <a:t>ACT</a:t>
                      </a:r>
                    </a:p>
                    <a:p>
                      <a:pPr algn="ctr"/>
                      <a:r>
                        <a:rPr lang="en-US" sz="2400" i="0" u="none">
                          <a:solidFill>
                            <a:schemeClr val="tx1"/>
                          </a:solidFill>
                        </a:rPr>
                        <a:t>(actstudent.org)</a:t>
                      </a:r>
                    </a:p>
                  </a:txBody>
                  <a:tcPr/>
                </a:tc>
                <a:extLst>
                  <a:ext uri="{0D108BD9-81ED-4DB2-BD59-A6C34878D82A}">
                    <a16:rowId xmlns:a16="http://schemas.microsoft.com/office/drawing/2014/main" val="4191680096"/>
                  </a:ext>
                </a:extLst>
              </a:tr>
              <a:tr h="1287875">
                <a:tc>
                  <a:txBody>
                    <a:bodyPr/>
                    <a:lstStyle/>
                    <a:p>
                      <a:pPr lvl="0" algn="ctr">
                        <a:buNone/>
                      </a:pPr>
                      <a:r>
                        <a:rPr lang="en-US" sz="2800" dirty="0"/>
                        <a:t>May 4, (registration deadline: 4/19/24) </a:t>
                      </a:r>
                    </a:p>
                    <a:p>
                      <a:pPr lvl="0" algn="ctr">
                        <a:buNone/>
                      </a:pPr>
                      <a:r>
                        <a:rPr lang="en-US" sz="2800" dirty="0"/>
                        <a:t>June 1, (registration deadline:  5/16/24</a:t>
                      </a:r>
                    </a:p>
                  </a:txBody>
                  <a:tcPr/>
                </a:tc>
                <a:tc>
                  <a:txBody>
                    <a:bodyPr/>
                    <a:lstStyle/>
                    <a:p>
                      <a:pPr algn="ctr"/>
                      <a:r>
                        <a:rPr lang="en-US" sz="2800" dirty="0"/>
                        <a:t>June 8 (registration deadline: 5/3/24)</a:t>
                      </a:r>
                    </a:p>
                    <a:p>
                      <a:pPr algn="ctr"/>
                      <a:endParaRPr lang="en-US" sz="2800" dirty="0"/>
                    </a:p>
                    <a:p>
                      <a:pPr algn="ctr"/>
                      <a:r>
                        <a:rPr lang="en-US" sz="2800" dirty="0"/>
                        <a:t>July 13 (registration deadline 6/7/24)</a:t>
                      </a:r>
                    </a:p>
                  </a:txBody>
                  <a:tcPr/>
                </a:tc>
                <a:extLst>
                  <a:ext uri="{0D108BD9-81ED-4DB2-BD59-A6C34878D82A}">
                    <a16:rowId xmlns:a16="http://schemas.microsoft.com/office/drawing/2014/main" val="3396241303"/>
                  </a:ext>
                </a:extLst>
              </a:tr>
            </a:tbl>
          </a:graphicData>
        </a:graphic>
      </p:graphicFrame>
    </p:spTree>
    <p:extLst>
      <p:ext uri="{BB962C8B-B14F-4D97-AF65-F5344CB8AC3E}">
        <p14:creationId xmlns:p14="http://schemas.microsoft.com/office/powerpoint/2010/main" val="3744002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AAF0F-AECE-48ED-B640-452FB0A357CD}"/>
              </a:ext>
            </a:extLst>
          </p:cNvPr>
          <p:cNvSpPr>
            <a:spLocks noGrp="1"/>
          </p:cNvSpPr>
          <p:nvPr>
            <p:ph type="title"/>
          </p:nvPr>
        </p:nvSpPr>
        <p:spPr>
          <a:xfrm>
            <a:off x="1069848" y="286224"/>
            <a:ext cx="8534400" cy="1143082"/>
          </a:xfrm>
        </p:spPr>
        <p:txBody>
          <a:bodyPr/>
          <a:lstStyle/>
          <a:p>
            <a:r>
              <a:rPr lang="en-US" b="1"/>
              <a:t>School/Academic Resume</a:t>
            </a:r>
          </a:p>
        </p:txBody>
      </p:sp>
      <p:sp>
        <p:nvSpPr>
          <p:cNvPr id="3" name="Content Placeholder 2">
            <a:extLst>
              <a:ext uri="{FF2B5EF4-FFF2-40B4-BE49-F238E27FC236}">
                <a16:creationId xmlns:a16="http://schemas.microsoft.com/office/drawing/2014/main" id="{79468E17-2B02-4347-ADC0-F27B269382B9}"/>
              </a:ext>
            </a:extLst>
          </p:cNvPr>
          <p:cNvSpPr>
            <a:spLocks noGrp="1"/>
          </p:cNvSpPr>
          <p:nvPr>
            <p:ph idx="1"/>
          </p:nvPr>
        </p:nvSpPr>
        <p:spPr>
          <a:xfrm>
            <a:off x="1069848" y="1340529"/>
            <a:ext cx="4283387" cy="4669653"/>
          </a:xfrm>
        </p:spPr>
        <p:txBody>
          <a:bodyPr>
            <a:noAutofit/>
          </a:bodyPr>
          <a:lstStyle/>
          <a:p>
            <a:pPr marL="0" indent="0">
              <a:buNone/>
            </a:pPr>
            <a:r>
              <a:rPr lang="en-US" b="1">
                <a:solidFill>
                  <a:schemeClr val="accent1">
                    <a:lumMod val="50000"/>
                  </a:schemeClr>
                </a:solidFill>
              </a:rPr>
              <a:t>What should be included?</a:t>
            </a:r>
          </a:p>
          <a:p>
            <a:pPr lvl="1"/>
            <a:r>
              <a:rPr lang="en-US" b="1">
                <a:solidFill>
                  <a:schemeClr val="accent1">
                    <a:lumMod val="50000"/>
                  </a:schemeClr>
                </a:solidFill>
              </a:rPr>
              <a:t>Athletics</a:t>
            </a:r>
          </a:p>
          <a:p>
            <a:pPr lvl="1"/>
            <a:r>
              <a:rPr lang="en-US" b="1">
                <a:solidFill>
                  <a:schemeClr val="accent1">
                    <a:lumMod val="50000"/>
                  </a:schemeClr>
                </a:solidFill>
              </a:rPr>
              <a:t>Academics - GPA/test scores/class rank</a:t>
            </a:r>
          </a:p>
          <a:p>
            <a:pPr lvl="1"/>
            <a:r>
              <a:rPr lang="en-US" b="1">
                <a:solidFill>
                  <a:schemeClr val="accent1">
                    <a:lumMod val="50000"/>
                  </a:schemeClr>
                </a:solidFill>
              </a:rPr>
              <a:t>Awards </a:t>
            </a:r>
          </a:p>
          <a:p>
            <a:pPr lvl="1"/>
            <a:r>
              <a:rPr lang="en-US" b="1">
                <a:solidFill>
                  <a:schemeClr val="accent1">
                    <a:lumMod val="50000"/>
                  </a:schemeClr>
                </a:solidFill>
              </a:rPr>
              <a:t>Extra curricular activities </a:t>
            </a:r>
          </a:p>
          <a:p>
            <a:pPr lvl="1"/>
            <a:r>
              <a:rPr lang="en-US" b="1">
                <a:solidFill>
                  <a:schemeClr val="accent1">
                    <a:lumMod val="50000"/>
                  </a:schemeClr>
                </a:solidFill>
              </a:rPr>
              <a:t>Volunteer hours </a:t>
            </a:r>
          </a:p>
          <a:p>
            <a:pPr lvl="1"/>
            <a:r>
              <a:rPr lang="en-US" b="1">
                <a:solidFill>
                  <a:schemeClr val="accent1">
                    <a:lumMod val="50000"/>
                  </a:schemeClr>
                </a:solidFill>
              </a:rPr>
              <a:t>Work experience </a:t>
            </a:r>
          </a:p>
          <a:p>
            <a:pPr lvl="1"/>
            <a:r>
              <a:rPr lang="en-US" b="1">
                <a:solidFill>
                  <a:schemeClr val="accent1">
                    <a:lumMod val="50000"/>
                  </a:schemeClr>
                </a:solidFill>
              </a:rPr>
              <a:t>Hobbies </a:t>
            </a:r>
          </a:p>
          <a:p>
            <a:pPr lvl="1"/>
            <a:r>
              <a:rPr lang="en-US" b="1">
                <a:solidFill>
                  <a:schemeClr val="accent1">
                    <a:lumMod val="50000"/>
                  </a:schemeClr>
                </a:solidFill>
              </a:rPr>
              <a:t>Special skills (i.e., multilingual, certifications, other talents) </a:t>
            </a:r>
          </a:p>
          <a:p>
            <a:pPr lvl="1"/>
            <a:r>
              <a:rPr lang="en-US" b="1">
                <a:solidFill>
                  <a:schemeClr val="accent1">
                    <a:lumMod val="50000"/>
                  </a:schemeClr>
                </a:solidFill>
              </a:rPr>
              <a:t>Special circumstances </a:t>
            </a:r>
          </a:p>
        </p:txBody>
      </p:sp>
      <p:sp>
        <p:nvSpPr>
          <p:cNvPr id="5" name="Rectangle 4">
            <a:extLst>
              <a:ext uri="{FF2B5EF4-FFF2-40B4-BE49-F238E27FC236}">
                <a16:creationId xmlns:a16="http://schemas.microsoft.com/office/drawing/2014/main" id="{D4D79944-A008-4179-845B-DE6A79E2933B}"/>
              </a:ext>
            </a:extLst>
          </p:cNvPr>
          <p:cNvSpPr/>
          <p:nvPr/>
        </p:nvSpPr>
        <p:spPr>
          <a:xfrm>
            <a:off x="5930281" y="1873189"/>
            <a:ext cx="4980375" cy="2752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400" b="1" dirty="0">
                <a:solidFill>
                  <a:schemeClr val="tx1"/>
                </a:solidFill>
                <a:latin typeface="Cavolini" panose="03000502040302020204" pitchFamily="66" charset="0"/>
                <a:cs typeface="Cavolini" panose="03000502040302020204" pitchFamily="66" charset="0"/>
              </a:rPr>
              <a:t>TIP: </a:t>
            </a:r>
            <a:r>
              <a:rPr lang="en-US" sz="1400" dirty="0">
                <a:solidFill>
                  <a:schemeClr val="tx1"/>
                </a:solidFill>
                <a:latin typeface="Cavolini" panose="03000502040302020204" pitchFamily="66" charset="0"/>
                <a:cs typeface="Cavolini" panose="03000502040302020204" pitchFamily="66" charset="0"/>
              </a:rPr>
              <a:t> A </a:t>
            </a:r>
            <a:r>
              <a:rPr lang="en-US" sz="1400" dirty="0">
                <a:latin typeface="Cavolini" panose="03000502040302020204" pitchFamily="66" charset="0"/>
                <a:cs typeface="Cavolini" panose="03000502040302020204" pitchFamily="66" charset="0"/>
              </a:rPr>
              <a:t>resume is more than just a list of activities.  Reflect on each activity:</a:t>
            </a:r>
          </a:p>
          <a:p>
            <a:pPr marL="285750" indent="-285750">
              <a:buFont typeface="Arial" panose="020B0604020202020204" pitchFamily="34" charset="0"/>
              <a:buChar char="•"/>
            </a:pPr>
            <a:r>
              <a:rPr lang="en-US" sz="1400" dirty="0">
                <a:solidFill>
                  <a:schemeClr val="tx1"/>
                </a:solidFill>
                <a:latin typeface="Cavolini" panose="03000502040302020204" pitchFamily="66" charset="0"/>
                <a:cs typeface="Cavolini" panose="03000502040302020204" pitchFamily="66" charset="0"/>
              </a:rPr>
              <a:t>How have you contributed/demonstrated leadership? </a:t>
            </a:r>
          </a:p>
          <a:p>
            <a:pPr marL="285750" indent="-285750">
              <a:buFont typeface="Arial" panose="020B0604020202020204" pitchFamily="34" charset="0"/>
              <a:buChar char="•"/>
            </a:pPr>
            <a:r>
              <a:rPr lang="en-US" sz="1400" dirty="0">
                <a:solidFill>
                  <a:schemeClr val="tx1"/>
                </a:solidFill>
                <a:latin typeface="Cavolini" panose="03000502040302020204" pitchFamily="66" charset="0"/>
                <a:cs typeface="Cavolini" panose="03000502040302020204" pitchFamily="66" charset="0"/>
              </a:rPr>
              <a:t>What was meaningful and why? </a:t>
            </a:r>
          </a:p>
          <a:p>
            <a:pPr marL="285750" indent="-285750">
              <a:buFont typeface="Arial" panose="020B0604020202020204" pitchFamily="34" charset="0"/>
              <a:buChar char="•"/>
            </a:pPr>
            <a:r>
              <a:rPr lang="en-US" sz="1400" dirty="0">
                <a:solidFill>
                  <a:schemeClr val="tx1"/>
                </a:solidFill>
                <a:latin typeface="Cavolini" panose="03000502040302020204" pitchFamily="66" charset="0"/>
                <a:cs typeface="Cavolini" panose="03000502040302020204" pitchFamily="66" charset="0"/>
              </a:rPr>
              <a:t>How might the activity align with career interests or campus opportunities? </a:t>
            </a:r>
          </a:p>
          <a:p>
            <a:pPr marL="285750" indent="-285750">
              <a:buFont typeface="Arial" panose="020B0604020202020204" pitchFamily="34" charset="0"/>
              <a:buChar char="•"/>
            </a:pPr>
            <a:endParaRPr lang="en-US" sz="1400" dirty="0">
              <a:solidFill>
                <a:schemeClr val="tx1"/>
              </a:solidFill>
              <a:latin typeface="Cavolini" panose="03000502040302020204" pitchFamily="66" charset="0"/>
              <a:cs typeface="Cavolini" panose="03000502040302020204" pitchFamily="66" charset="0"/>
            </a:endParaRPr>
          </a:p>
          <a:p>
            <a:pPr marL="285750" indent="-285750">
              <a:buFont typeface="Arial" panose="020B0604020202020204" pitchFamily="34" charset="0"/>
              <a:buChar char="•"/>
            </a:pPr>
            <a:endParaRPr lang="en-US" sz="1400" dirty="0">
              <a:solidFill>
                <a:schemeClr val="tx1"/>
              </a:solidFill>
              <a:latin typeface="Cavolini" panose="03000502040302020204" pitchFamily="66" charset="0"/>
              <a:cs typeface="Cavolini" panose="03000502040302020204" pitchFamily="66" charset="0"/>
            </a:endParaRPr>
          </a:p>
          <a:p>
            <a:r>
              <a:rPr lang="en-US" sz="1400" dirty="0">
                <a:solidFill>
                  <a:schemeClr val="tx1"/>
                </a:solidFill>
                <a:latin typeface="Cavolini" panose="03000502040302020204" pitchFamily="66" charset="0"/>
                <a:cs typeface="Cavolini" panose="03000502040302020204" pitchFamily="66" charset="0"/>
              </a:rPr>
              <a:t>Brag sheets are available in the Guidance Office.</a:t>
            </a:r>
          </a:p>
        </p:txBody>
      </p:sp>
    </p:spTree>
    <p:extLst>
      <p:ext uri="{BB962C8B-B14F-4D97-AF65-F5344CB8AC3E}">
        <p14:creationId xmlns:p14="http://schemas.microsoft.com/office/powerpoint/2010/main" val="374568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75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112B1-78DE-4A18-B31F-EC97D4218432}"/>
              </a:ext>
            </a:extLst>
          </p:cNvPr>
          <p:cNvSpPr>
            <a:spLocks noGrp="1"/>
          </p:cNvSpPr>
          <p:nvPr>
            <p:ph type="title"/>
          </p:nvPr>
        </p:nvSpPr>
        <p:spPr>
          <a:xfrm>
            <a:off x="1112520" y="259395"/>
            <a:ext cx="9966960" cy="3525056"/>
          </a:xfrm>
        </p:spPr>
        <p:txBody>
          <a:bodyPr vert="horz" lIns="91440" tIns="45720" rIns="91440" bIns="45720" rtlCol="0" anchor="b">
            <a:normAutofit/>
          </a:bodyPr>
          <a:lstStyle/>
          <a:p>
            <a:pPr algn="ctr">
              <a:lnSpc>
                <a:spcPct val="80000"/>
              </a:lnSpc>
            </a:pPr>
            <a:r>
              <a:rPr lang="en-US" sz="9600">
                <a:solidFill>
                  <a:srgbClr val="FFFFFF"/>
                </a:solidFill>
              </a:rPr>
              <a:t>Building a college list</a:t>
            </a:r>
          </a:p>
        </p:txBody>
      </p:sp>
      <p:sp>
        <p:nvSpPr>
          <p:cNvPr id="3" name="Content Placeholder 2">
            <a:extLst>
              <a:ext uri="{FF2B5EF4-FFF2-40B4-BE49-F238E27FC236}">
                <a16:creationId xmlns:a16="http://schemas.microsoft.com/office/drawing/2014/main" id="{10907EFF-B09F-43D9-98F5-7562E071B230}"/>
              </a:ext>
            </a:extLst>
          </p:cNvPr>
          <p:cNvSpPr>
            <a:spLocks noGrp="1"/>
          </p:cNvSpPr>
          <p:nvPr>
            <p:ph idx="1"/>
          </p:nvPr>
        </p:nvSpPr>
        <p:spPr>
          <a:xfrm>
            <a:off x="1112520" y="3947812"/>
            <a:ext cx="9948672" cy="1486158"/>
          </a:xfrm>
        </p:spPr>
        <p:txBody>
          <a:bodyPr vert="horz" lIns="91440" tIns="45720" rIns="91440" bIns="45720" rtlCol="0">
            <a:normAutofit/>
          </a:bodyPr>
          <a:lstStyle/>
          <a:p>
            <a:pPr marL="0" indent="0" algn="ctr">
              <a:buNone/>
            </a:pPr>
            <a:r>
              <a:rPr lang="en-US" sz="2400" b="1">
                <a:solidFill>
                  <a:srgbClr val="FFFFFF">
                    <a:alpha val="60000"/>
                  </a:srgbClr>
                </a:solidFill>
              </a:rPr>
              <a:t>Timeline: Spring of Junior Year/Summer before Senior Year</a:t>
            </a:r>
          </a:p>
        </p:txBody>
      </p:sp>
    </p:spTree>
    <p:extLst>
      <p:ext uri="{BB962C8B-B14F-4D97-AF65-F5344CB8AC3E}">
        <p14:creationId xmlns:p14="http://schemas.microsoft.com/office/powerpoint/2010/main" val="219849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955F9-3EAA-4D85-9E9D-82AF977209EA}"/>
              </a:ext>
            </a:extLst>
          </p:cNvPr>
          <p:cNvSpPr>
            <a:spLocks noGrp="1"/>
          </p:cNvSpPr>
          <p:nvPr>
            <p:ph type="title"/>
          </p:nvPr>
        </p:nvSpPr>
        <p:spPr>
          <a:xfrm>
            <a:off x="1207995" y="107528"/>
            <a:ext cx="8534400" cy="972435"/>
          </a:xfrm>
        </p:spPr>
        <p:txBody>
          <a:bodyPr/>
          <a:lstStyle/>
          <a:p>
            <a:r>
              <a:rPr lang="en-US" b="1" dirty="0"/>
              <a:t>Researching Colleges</a:t>
            </a:r>
          </a:p>
        </p:txBody>
      </p:sp>
      <p:sp>
        <p:nvSpPr>
          <p:cNvPr id="3" name="Content Placeholder 2">
            <a:extLst>
              <a:ext uri="{FF2B5EF4-FFF2-40B4-BE49-F238E27FC236}">
                <a16:creationId xmlns:a16="http://schemas.microsoft.com/office/drawing/2014/main" id="{E9E9A7BB-4F01-44CC-9982-7DA0167C96A0}"/>
              </a:ext>
            </a:extLst>
          </p:cNvPr>
          <p:cNvSpPr>
            <a:spLocks noGrp="1"/>
          </p:cNvSpPr>
          <p:nvPr>
            <p:ph idx="1"/>
          </p:nvPr>
        </p:nvSpPr>
        <p:spPr>
          <a:xfrm>
            <a:off x="645125" y="883232"/>
            <a:ext cx="10901750" cy="5867239"/>
          </a:xfrm>
        </p:spPr>
        <p:txBody>
          <a:bodyPr vert="horz" lIns="91440" tIns="45720" rIns="91440" bIns="45720" rtlCol="0" anchor="t">
            <a:noAutofit/>
          </a:bodyPr>
          <a:lstStyle/>
          <a:p>
            <a:r>
              <a:rPr lang="en-US" sz="2600" b="1" dirty="0">
                <a:solidFill>
                  <a:schemeClr val="accent1">
                    <a:lumMod val="75000"/>
                  </a:schemeClr>
                </a:solidFill>
              </a:rPr>
              <a:t>Register for Virtual College Fairs at </a:t>
            </a:r>
            <a:r>
              <a:rPr lang="en-US" sz="2600" b="1" dirty="0">
                <a:solidFill>
                  <a:schemeClr val="bg2">
                    <a:lumMod val="50000"/>
                  </a:schemeClr>
                </a:solidFill>
                <a:hlinkClick r:id="rId3">
                  <a:extLst>
                    <a:ext uri="{A12FA001-AC4F-418D-AE19-62706E023703}">
                      <ahyp:hlinkClr xmlns:ahyp="http://schemas.microsoft.com/office/drawing/2018/hyperlinkcolor" val="tx"/>
                    </a:ext>
                  </a:extLst>
                </a:hlinkClick>
              </a:rPr>
              <a:t>nacacfairs.org</a:t>
            </a:r>
            <a:r>
              <a:rPr lang="en-US" sz="2600" b="1" dirty="0">
                <a:solidFill>
                  <a:schemeClr val="bg2">
                    <a:lumMod val="50000"/>
                  </a:schemeClr>
                </a:solidFill>
              </a:rPr>
              <a:t>. Two options available for spring March 24, 2024, 1:00 PM – 6:00 PM OR April 21, 2024, 1:00 PM – 6:00 PM </a:t>
            </a:r>
          </a:p>
          <a:p>
            <a:r>
              <a:rPr lang="en-US" sz="2600" b="1" dirty="0">
                <a:solidFill>
                  <a:schemeClr val="accent1">
                    <a:lumMod val="75000"/>
                  </a:schemeClr>
                </a:solidFill>
              </a:rPr>
              <a:t>Check HHS Student Services Canvas Page for announcements and watch for in-school college visits.</a:t>
            </a:r>
          </a:p>
          <a:p>
            <a:r>
              <a:rPr lang="en-US" sz="2600" b="1" dirty="0">
                <a:solidFill>
                  <a:schemeClr val="accent1">
                    <a:lumMod val="75000"/>
                  </a:schemeClr>
                </a:solidFill>
              </a:rPr>
              <a:t>Review admission requirements on college websites.</a:t>
            </a:r>
          </a:p>
          <a:p>
            <a:r>
              <a:rPr lang="en-US" sz="2600" b="1" dirty="0">
                <a:solidFill>
                  <a:schemeClr val="accent1">
                    <a:lumMod val="75000"/>
                  </a:schemeClr>
                </a:solidFill>
              </a:rPr>
              <a:t>Consider characteristics like size, location, public/private, degree programs offered, etc. Visit college campuses.  Choose the college that fits YOU. </a:t>
            </a:r>
          </a:p>
          <a:p>
            <a:r>
              <a:rPr lang="en-US" sz="2600" b="1" dirty="0">
                <a:solidFill>
                  <a:schemeClr val="accent1">
                    <a:lumMod val="75000"/>
                  </a:schemeClr>
                </a:solidFill>
              </a:rPr>
              <a:t>Join prospective schools’ email list. Don’t forget that some school will track interest, so let them know you are interested.</a:t>
            </a:r>
          </a:p>
          <a:p>
            <a:r>
              <a:rPr lang="en-US" sz="2600" b="1" dirty="0">
                <a:solidFill>
                  <a:schemeClr val="accent1">
                    <a:lumMod val="75000"/>
                  </a:schemeClr>
                </a:solidFill>
              </a:rPr>
              <a:t>Look for Fly-in Programs for lower-income families as they are often free!</a:t>
            </a:r>
          </a:p>
        </p:txBody>
      </p:sp>
    </p:spTree>
    <p:extLst>
      <p:ext uri="{BB962C8B-B14F-4D97-AF65-F5344CB8AC3E}">
        <p14:creationId xmlns:p14="http://schemas.microsoft.com/office/powerpoint/2010/main" val="3936074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27BAF"/>
        </a:solidFill>
        <a:effectLst/>
      </p:bgPr>
    </p:bg>
    <p:spTree>
      <p:nvGrpSpPr>
        <p:cNvPr id="1" name="Shape 312"/>
        <p:cNvGrpSpPr/>
        <p:nvPr/>
      </p:nvGrpSpPr>
      <p:grpSpPr>
        <a:xfrm>
          <a:off x="0" y="0"/>
          <a:ext cx="0" cy="0"/>
          <a:chOff x="0" y="0"/>
          <a:chExt cx="0" cy="0"/>
        </a:xfrm>
      </p:grpSpPr>
      <p:sp>
        <p:nvSpPr>
          <p:cNvPr id="314" name="Google Shape;314;p48"/>
          <p:cNvSpPr txBox="1"/>
          <p:nvPr/>
        </p:nvSpPr>
        <p:spPr>
          <a:xfrm>
            <a:off x="314242" y="3777287"/>
            <a:ext cx="7490306" cy="205717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SzPts val="1100"/>
            </a:pPr>
            <a:r>
              <a:rPr lang="en-US" sz="1800">
                <a:solidFill>
                  <a:schemeClr val="bg1"/>
                </a:solidFill>
                <a:latin typeface="Proxima Nova Semibold"/>
                <a:ea typeface="Proxima Nova Semibold"/>
                <a:cs typeface="Proxima Nova Semibold"/>
                <a:sym typeface="Proxima Nova Semibold"/>
              </a:rPr>
              <a:t>On </a:t>
            </a:r>
            <a:r>
              <a:rPr lang="en-US" sz="1800" err="1">
                <a:solidFill>
                  <a:schemeClr val="bg1"/>
                </a:solidFill>
                <a:latin typeface="Proxima Nova Semibold"/>
                <a:ea typeface="Proxima Nova Semibold"/>
                <a:cs typeface="Proxima Nova Semibold"/>
                <a:sym typeface="Proxima Nova Semibold"/>
              </a:rPr>
              <a:t>Xello</a:t>
            </a:r>
            <a:r>
              <a:rPr lang="en-US" sz="1800">
                <a:solidFill>
                  <a:schemeClr val="bg1"/>
                </a:solidFill>
                <a:latin typeface="Proxima Nova Semibold"/>
                <a:ea typeface="Proxima Nova Semibold"/>
                <a:cs typeface="Proxima Nova Semibold"/>
                <a:sym typeface="Proxima Nova Semibold"/>
              </a:rPr>
              <a:t> you can…</a:t>
            </a:r>
            <a:endParaRPr lang="en-US" sz="2000">
              <a:solidFill>
                <a:schemeClr val="bg1"/>
              </a:solidFill>
              <a:latin typeface="Proxima Nova Semibold"/>
              <a:ea typeface="Proxima Nova Semibold"/>
              <a:cs typeface="Proxima Nova Semibold"/>
            </a:endParaRPr>
          </a:p>
          <a:p>
            <a:pPr marL="608965" indent="-405765">
              <a:lnSpc>
                <a:spcPct val="115000"/>
              </a:lnSpc>
              <a:buClr>
                <a:srgbClr val="82C31F"/>
              </a:buClr>
              <a:buSzPts val="1200"/>
              <a:buFont typeface="Proxima Nova"/>
              <a:buChar char="●"/>
            </a:pPr>
            <a:r>
              <a:rPr lang="en-US" sz="1600">
                <a:solidFill>
                  <a:schemeClr val="bg1"/>
                </a:solidFill>
                <a:latin typeface="Proxima Nova"/>
                <a:ea typeface="Proxima Nova"/>
                <a:cs typeface="Proxima Nova"/>
                <a:sym typeface="Proxima Nova"/>
              </a:rPr>
              <a:t>Take career assessments</a:t>
            </a:r>
            <a:endParaRPr lang="en-US" sz="1600">
              <a:solidFill>
                <a:schemeClr val="bg1"/>
              </a:solidFill>
              <a:latin typeface="Proxima Nova"/>
              <a:ea typeface="Proxima Nova"/>
              <a:cs typeface="Proxima Nova"/>
            </a:endParaRPr>
          </a:p>
          <a:p>
            <a:pPr marL="608965" indent="-405765">
              <a:lnSpc>
                <a:spcPct val="115000"/>
              </a:lnSpc>
              <a:buClr>
                <a:srgbClr val="82C31F"/>
              </a:buClr>
              <a:buSzPts val="1200"/>
              <a:buFont typeface="Proxima Nova"/>
              <a:buChar char="●"/>
            </a:pPr>
            <a:r>
              <a:rPr lang="en-US" sz="1600">
                <a:solidFill>
                  <a:schemeClr val="bg1"/>
                </a:solidFill>
                <a:latin typeface="Proxima Nova"/>
                <a:ea typeface="Proxima Nova"/>
                <a:cs typeface="Proxima Nova"/>
                <a:sym typeface="Proxima Nova"/>
              </a:rPr>
              <a:t>Complete college searches</a:t>
            </a:r>
            <a:endParaRPr lang="en-US" sz="1600">
              <a:solidFill>
                <a:schemeClr val="bg1"/>
              </a:solidFill>
              <a:latin typeface="Proxima Nova"/>
              <a:ea typeface="Proxima Nova"/>
              <a:cs typeface="Proxima Nova"/>
            </a:endParaRPr>
          </a:p>
          <a:p>
            <a:pPr marL="608965" indent="-405765">
              <a:lnSpc>
                <a:spcPct val="115000"/>
              </a:lnSpc>
              <a:buClr>
                <a:srgbClr val="82C31F"/>
              </a:buClr>
              <a:buSzPts val="1200"/>
              <a:buFont typeface="Proxima Nova"/>
              <a:buChar char="●"/>
            </a:pPr>
            <a:r>
              <a:rPr lang="en-US" sz="1600">
                <a:solidFill>
                  <a:schemeClr val="bg1"/>
                </a:solidFill>
                <a:latin typeface="Proxima Nova"/>
                <a:ea typeface="Proxima Nova"/>
                <a:cs typeface="Proxima Nova"/>
                <a:sym typeface="Proxima Nova"/>
              </a:rPr>
              <a:t>Explore career possibilities and educational pathways</a:t>
            </a:r>
            <a:endParaRPr lang="en-US" sz="1600">
              <a:solidFill>
                <a:schemeClr val="bg1"/>
              </a:solidFill>
              <a:latin typeface="Proxima Nova"/>
              <a:ea typeface="Proxima Nova"/>
              <a:cs typeface="Proxima Nova"/>
            </a:endParaRPr>
          </a:p>
          <a:p>
            <a:pPr marL="608965" indent="-405765">
              <a:lnSpc>
                <a:spcPct val="115000"/>
              </a:lnSpc>
              <a:buClr>
                <a:srgbClr val="82C31F"/>
              </a:buClr>
              <a:buSzPts val="1200"/>
              <a:buFont typeface="Proxima Nova"/>
              <a:buChar char="●"/>
            </a:pPr>
            <a:r>
              <a:rPr lang="en-US" sz="1600">
                <a:solidFill>
                  <a:schemeClr val="bg1"/>
                </a:solidFill>
                <a:latin typeface="Proxima Nova"/>
                <a:ea typeface="Proxima Nova"/>
                <a:cs typeface="Proxima Nova"/>
                <a:sym typeface="Proxima Nova"/>
              </a:rPr>
              <a:t>View local scholarship applications</a:t>
            </a:r>
            <a:endParaRPr lang="en-US" sz="1600">
              <a:solidFill>
                <a:schemeClr val="bg1"/>
              </a:solidFill>
              <a:latin typeface="Proxima Nova"/>
              <a:ea typeface="Proxima Nova"/>
              <a:cs typeface="Proxima Nova"/>
            </a:endParaRPr>
          </a:p>
          <a:p>
            <a:pPr marL="608965" indent="-405765">
              <a:lnSpc>
                <a:spcPct val="115000"/>
              </a:lnSpc>
              <a:buClr>
                <a:srgbClr val="82C31F"/>
              </a:buClr>
              <a:buSzPts val="1200"/>
              <a:buFont typeface="Proxima Nova"/>
              <a:buChar char="●"/>
            </a:pPr>
            <a:r>
              <a:rPr lang="en-US" sz="1600">
                <a:solidFill>
                  <a:schemeClr val="bg1"/>
                </a:solidFill>
                <a:latin typeface="Proxima Nova"/>
                <a:ea typeface="Proxima Nova"/>
                <a:cs typeface="Proxima Nova"/>
                <a:sym typeface="Proxima Nova"/>
              </a:rPr>
              <a:t>Define skills, preferences, learning styles, and aspirations</a:t>
            </a:r>
            <a:endParaRPr lang="en-US" sz="1600">
              <a:solidFill>
                <a:schemeClr val="bg1"/>
              </a:solidFill>
              <a:latin typeface="Proxima Nova"/>
              <a:ea typeface="Proxima Nova"/>
              <a:cs typeface="Proxima Nova"/>
            </a:endParaRPr>
          </a:p>
          <a:p>
            <a:pPr marL="608965" indent="-405765">
              <a:lnSpc>
                <a:spcPct val="115000"/>
              </a:lnSpc>
              <a:buClr>
                <a:srgbClr val="82C31F"/>
              </a:buClr>
              <a:buSzPts val="1200"/>
              <a:buFont typeface="Proxima Nova"/>
              <a:buChar char="●"/>
            </a:pPr>
            <a:r>
              <a:rPr lang="en-US" sz="1600">
                <a:solidFill>
                  <a:schemeClr val="bg1"/>
                </a:solidFill>
                <a:latin typeface="Proxima Nova"/>
                <a:ea typeface="Proxima Nova"/>
                <a:cs typeface="Proxima Nova"/>
                <a:sym typeface="Proxima Nova"/>
              </a:rPr>
              <a:t>Engage in interactive lessons to ensure success in school and beyond.</a:t>
            </a:r>
            <a:endParaRPr lang="en-US" sz="1600">
              <a:solidFill>
                <a:schemeClr val="bg1"/>
              </a:solidFill>
              <a:latin typeface="Proxima Nova"/>
              <a:ea typeface="Proxima Nova"/>
              <a:cs typeface="Proxima Nova"/>
            </a:endParaRPr>
          </a:p>
          <a:p>
            <a:pPr>
              <a:lnSpc>
                <a:spcPct val="115000"/>
              </a:lnSpc>
              <a:spcBef>
                <a:spcPts val="1333"/>
              </a:spcBef>
              <a:buSzPts val="1200"/>
            </a:pPr>
            <a:endParaRPr sz="1600">
              <a:solidFill>
                <a:srgbClr val="888888"/>
              </a:solidFill>
              <a:latin typeface="Proxima Nova"/>
              <a:ea typeface="Proxima Nova"/>
              <a:cs typeface="Proxima Nova"/>
              <a:sym typeface="Proxima Nova"/>
            </a:endParaRPr>
          </a:p>
          <a:p>
            <a:pPr>
              <a:lnSpc>
                <a:spcPct val="115000"/>
              </a:lnSpc>
              <a:spcBef>
                <a:spcPts val="1333"/>
              </a:spcBef>
              <a:spcAft>
                <a:spcPts val="1333"/>
              </a:spcAft>
              <a:buSzPts val="1200"/>
            </a:pPr>
            <a:endParaRPr sz="1600">
              <a:solidFill>
                <a:srgbClr val="888888"/>
              </a:solidFill>
              <a:latin typeface="Proxima Nova"/>
              <a:ea typeface="Proxima Nova"/>
              <a:cs typeface="Proxima Nova"/>
              <a:sym typeface="Proxima Nova"/>
            </a:endParaRPr>
          </a:p>
        </p:txBody>
      </p:sp>
      <p:sp>
        <p:nvSpPr>
          <p:cNvPr id="315" name="Google Shape;315;p48"/>
          <p:cNvSpPr txBox="1">
            <a:spLocks noGrp="1"/>
          </p:cNvSpPr>
          <p:nvPr>
            <p:ph type="title"/>
          </p:nvPr>
        </p:nvSpPr>
        <p:spPr>
          <a:xfrm>
            <a:off x="318367" y="400404"/>
            <a:ext cx="3815019" cy="389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SzPts val="1100"/>
            </a:pPr>
            <a:r>
              <a:rPr lang="en-GB"/>
              <a:t>Say hello to </a:t>
            </a:r>
            <a:r>
              <a:rPr lang="en-GB" err="1"/>
              <a:t>Xello</a:t>
            </a:r>
            <a:endParaRPr/>
          </a:p>
        </p:txBody>
      </p:sp>
      <p:pic>
        <p:nvPicPr>
          <p:cNvPr id="316" name="Google Shape;316;p48"/>
          <p:cNvPicPr preferRelativeResize="0"/>
          <p:nvPr/>
        </p:nvPicPr>
        <p:blipFill>
          <a:blip r:embed="rId3">
            <a:alphaModFix/>
          </a:blip>
          <a:stretch>
            <a:fillRect/>
          </a:stretch>
        </p:blipFill>
        <p:spPr>
          <a:xfrm>
            <a:off x="7285463" y="80050"/>
            <a:ext cx="4851400" cy="6179217"/>
          </a:xfrm>
          <a:prstGeom prst="rect">
            <a:avLst/>
          </a:prstGeom>
          <a:noFill/>
          <a:ln>
            <a:noFill/>
          </a:ln>
        </p:spPr>
      </p:pic>
      <p:sp>
        <p:nvSpPr>
          <p:cNvPr id="2" name="TextBox 1">
            <a:extLst>
              <a:ext uri="{FF2B5EF4-FFF2-40B4-BE49-F238E27FC236}">
                <a16:creationId xmlns:a16="http://schemas.microsoft.com/office/drawing/2014/main" id="{BDF996F2-EB51-FBA1-8923-C0D5BC1EB4D9}"/>
              </a:ext>
            </a:extLst>
          </p:cNvPr>
          <p:cNvSpPr txBox="1"/>
          <p:nvPr/>
        </p:nvSpPr>
        <p:spPr>
          <a:xfrm>
            <a:off x="262050" y="846087"/>
            <a:ext cx="7086043" cy="277370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89" err="1"/>
              <a:t>Xello</a:t>
            </a:r>
            <a:r>
              <a:rPr lang="en-US" sz="2489"/>
              <a:t> is an engaging online program that helps students build the skills, knowledge and plans to be future ready. The program uses an investigative, discovery-based learning process. Students better understand themselves, their future career options, and the 21st century skills they’ll need to succeed.</a:t>
            </a:r>
          </a:p>
        </p:txBody>
      </p:sp>
      <p:sp>
        <p:nvSpPr>
          <p:cNvPr id="6" name="Google Shape;315;p48">
            <a:extLst>
              <a:ext uri="{FF2B5EF4-FFF2-40B4-BE49-F238E27FC236}">
                <a16:creationId xmlns:a16="http://schemas.microsoft.com/office/drawing/2014/main" id="{07A15C6F-77DD-D387-38EC-59D35E32025B}"/>
              </a:ext>
            </a:extLst>
          </p:cNvPr>
          <p:cNvSpPr txBox="1">
            <a:spLocks/>
          </p:cNvSpPr>
          <p:nvPr/>
        </p:nvSpPr>
        <p:spPr>
          <a:xfrm>
            <a:off x="367181" y="6419571"/>
            <a:ext cx="6462996" cy="389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SzPts val="1100"/>
            </a:pPr>
            <a:r>
              <a:rPr lang="en-GB" sz="1867" b="0" i="1"/>
              <a:t>Students log in through their HCPS Clever accounts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37510-6318-4513-B110-B09CC7B83C2A}"/>
              </a:ext>
            </a:extLst>
          </p:cNvPr>
          <p:cNvSpPr>
            <a:spLocks noGrp="1"/>
          </p:cNvSpPr>
          <p:nvPr>
            <p:ph type="title"/>
          </p:nvPr>
        </p:nvSpPr>
        <p:spPr>
          <a:xfrm>
            <a:off x="7174268" y="353961"/>
            <a:ext cx="4944418" cy="865240"/>
          </a:xfrm>
        </p:spPr>
        <p:txBody>
          <a:bodyPr vert="horz" lIns="91440" tIns="45720" rIns="91440" bIns="45720" rtlCol="0" anchor="b">
            <a:normAutofit/>
          </a:bodyPr>
          <a:lstStyle/>
          <a:p>
            <a:pPr>
              <a:lnSpc>
                <a:spcPct val="80000"/>
              </a:lnSpc>
            </a:pPr>
            <a:r>
              <a:rPr lang="en-US" b="1">
                <a:solidFill>
                  <a:schemeClr val="bg2">
                    <a:lumMod val="50000"/>
                  </a:schemeClr>
                </a:solidFill>
                <a:latin typeface="Century Gothic" panose="020B0502020202020204" pitchFamily="34" charset="0"/>
                <a:cs typeface="Arial" panose="020B0604020202020204" pitchFamily="34" charset="0"/>
              </a:rPr>
              <a:t>Colleges consider</a:t>
            </a:r>
          </a:p>
        </p:txBody>
      </p:sp>
      <p:sp>
        <p:nvSpPr>
          <p:cNvPr id="4" name="Content Placeholder 3">
            <a:extLst>
              <a:ext uri="{FF2B5EF4-FFF2-40B4-BE49-F238E27FC236}">
                <a16:creationId xmlns:a16="http://schemas.microsoft.com/office/drawing/2014/main" id="{8696C4D8-C025-43C6-929B-247D13AFC7EF}"/>
              </a:ext>
            </a:extLst>
          </p:cNvPr>
          <p:cNvSpPr>
            <a:spLocks noGrp="1"/>
          </p:cNvSpPr>
          <p:nvPr>
            <p:ph sz="half" idx="1"/>
          </p:nvPr>
        </p:nvSpPr>
        <p:spPr>
          <a:xfrm>
            <a:off x="7174268" y="1772325"/>
            <a:ext cx="4654835" cy="4866219"/>
          </a:xfrm>
        </p:spPr>
        <p:txBody>
          <a:bodyPr vert="horz" lIns="91440" tIns="45720" rIns="91440" bIns="45720" rtlCol="0" anchor="t">
            <a:normAutofit/>
          </a:bodyPr>
          <a:lstStyle/>
          <a:p>
            <a:r>
              <a:rPr lang="en-US" sz="2400" dirty="0">
                <a:solidFill>
                  <a:schemeClr val="bg2">
                    <a:lumMod val="50000"/>
                  </a:schemeClr>
                </a:solidFill>
              </a:rPr>
              <a:t>GPA  - Recalculated by the institution </a:t>
            </a:r>
          </a:p>
          <a:p>
            <a:r>
              <a:rPr lang="en-US" sz="2400" dirty="0">
                <a:solidFill>
                  <a:schemeClr val="bg2">
                    <a:lumMod val="50000"/>
                  </a:schemeClr>
                </a:solidFill>
              </a:rPr>
              <a:t>Academic Rigor</a:t>
            </a:r>
          </a:p>
          <a:p>
            <a:r>
              <a:rPr lang="en-US" sz="2400" dirty="0">
                <a:solidFill>
                  <a:schemeClr val="bg2">
                    <a:lumMod val="50000"/>
                  </a:schemeClr>
                </a:solidFill>
              </a:rPr>
              <a:t>ACT/SAT scores</a:t>
            </a:r>
          </a:p>
          <a:p>
            <a:r>
              <a:rPr lang="en-US" sz="2400" dirty="0">
                <a:solidFill>
                  <a:schemeClr val="bg2">
                    <a:lumMod val="50000"/>
                  </a:schemeClr>
                </a:solidFill>
              </a:rPr>
              <a:t>Class rank</a:t>
            </a:r>
          </a:p>
          <a:p>
            <a:r>
              <a:rPr lang="en-US" sz="2400" dirty="0">
                <a:solidFill>
                  <a:schemeClr val="bg2">
                    <a:lumMod val="50000"/>
                  </a:schemeClr>
                </a:solidFill>
              </a:rPr>
              <a:t>Extracurriculars</a:t>
            </a:r>
          </a:p>
          <a:p>
            <a:r>
              <a:rPr lang="en-US" sz="2400" dirty="0">
                <a:solidFill>
                  <a:schemeClr val="bg2">
                    <a:lumMod val="50000"/>
                  </a:schemeClr>
                </a:solidFill>
              </a:rPr>
              <a:t>Essay – if required</a:t>
            </a:r>
          </a:p>
          <a:p>
            <a:r>
              <a:rPr lang="en-US" sz="2400" dirty="0">
                <a:solidFill>
                  <a:schemeClr val="bg2">
                    <a:lumMod val="50000"/>
                  </a:schemeClr>
                </a:solidFill>
              </a:rPr>
              <a:t>Recommendation – if required</a:t>
            </a:r>
          </a:p>
          <a:p>
            <a:endParaRPr lang="en-US" sz="2400" dirty="0"/>
          </a:p>
          <a:p>
            <a:pPr marL="0" indent="0">
              <a:buNone/>
            </a:pPr>
            <a:endParaRPr lang="en-US" sz="1200" dirty="0"/>
          </a:p>
        </p:txBody>
      </p:sp>
      <p:pic>
        <p:nvPicPr>
          <p:cNvPr id="6" name="Picture 5">
            <a:extLst>
              <a:ext uri="{FF2B5EF4-FFF2-40B4-BE49-F238E27FC236}">
                <a16:creationId xmlns:a16="http://schemas.microsoft.com/office/drawing/2014/main" id="{78A90DC6-AF14-4F8A-B87C-E4680945B4F4}"/>
              </a:ext>
            </a:extLst>
          </p:cNvPr>
          <p:cNvPicPr>
            <a:picLocks noChangeAspect="1"/>
          </p:cNvPicPr>
          <p:nvPr/>
        </p:nvPicPr>
        <p:blipFill rotWithShape="1">
          <a:blip r:embed="rId3"/>
          <a:srcRect l="1721" r="2738" b="-2"/>
          <a:stretch/>
        </p:blipFill>
        <p:spPr>
          <a:xfrm>
            <a:off x="20" y="10"/>
            <a:ext cx="6901088" cy="6857990"/>
          </a:xfrm>
          <a:prstGeom prst="rect">
            <a:avLst/>
          </a:prstGeom>
        </p:spPr>
      </p:pic>
    </p:spTree>
    <p:extLst>
      <p:ext uri="{BB962C8B-B14F-4D97-AF65-F5344CB8AC3E}">
        <p14:creationId xmlns:p14="http://schemas.microsoft.com/office/powerpoint/2010/main" val="205253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76FF9-7CCA-B448-2696-5654638C9724}"/>
              </a:ext>
            </a:extLst>
          </p:cNvPr>
          <p:cNvSpPr>
            <a:spLocks noGrp="1"/>
          </p:cNvSpPr>
          <p:nvPr>
            <p:ph type="title"/>
          </p:nvPr>
        </p:nvSpPr>
        <p:spPr>
          <a:xfrm>
            <a:off x="1950304" y="4177843"/>
            <a:ext cx="8534400" cy="1507067"/>
          </a:xfrm>
        </p:spPr>
        <p:txBody>
          <a:bodyPr>
            <a:normAutofit fontScale="90000"/>
          </a:bodyPr>
          <a:lstStyle/>
          <a:p>
            <a:r>
              <a:rPr lang="en-US" sz="5400" b="1" dirty="0"/>
              <a:t>IB Diploma requirements</a:t>
            </a:r>
          </a:p>
        </p:txBody>
      </p:sp>
      <p:sp>
        <p:nvSpPr>
          <p:cNvPr id="3" name="Content Placeholder 2">
            <a:extLst>
              <a:ext uri="{FF2B5EF4-FFF2-40B4-BE49-F238E27FC236}">
                <a16:creationId xmlns:a16="http://schemas.microsoft.com/office/drawing/2014/main" id="{BE3A22C0-6298-DE6D-DB5C-2EF31D8C6FCD}"/>
              </a:ext>
            </a:extLst>
          </p:cNvPr>
          <p:cNvSpPr>
            <a:spLocks noGrp="1"/>
          </p:cNvSpPr>
          <p:nvPr>
            <p:ph idx="1"/>
          </p:nvPr>
        </p:nvSpPr>
        <p:spPr/>
        <p:txBody>
          <a:bodyPr>
            <a:normAutofit lnSpcReduction="10000"/>
          </a:bodyPr>
          <a:lstStyle/>
          <a:p>
            <a:r>
              <a:rPr lang="en-US" sz="4000" dirty="0"/>
              <a:t>Earn a minimum of </a:t>
            </a:r>
            <a:r>
              <a:rPr lang="en-US" sz="4000" b="1" dirty="0">
                <a:solidFill>
                  <a:srgbClr val="FF0000"/>
                </a:solidFill>
              </a:rPr>
              <a:t>24 points </a:t>
            </a:r>
          </a:p>
          <a:p>
            <a:r>
              <a:rPr lang="en-US" sz="4000" dirty="0"/>
              <a:t>(3 HL courses + 3 SL courses) </a:t>
            </a:r>
          </a:p>
          <a:p>
            <a:r>
              <a:rPr lang="en-US" sz="4000" dirty="0"/>
              <a:t>At least </a:t>
            </a:r>
            <a:r>
              <a:rPr lang="en-US" sz="4000" b="1" dirty="0">
                <a:solidFill>
                  <a:srgbClr val="FF0000"/>
                </a:solidFill>
              </a:rPr>
              <a:t>12 points </a:t>
            </a:r>
            <a:r>
              <a:rPr lang="en-US" sz="4000" dirty="0"/>
              <a:t>must be earned in the </a:t>
            </a:r>
            <a:r>
              <a:rPr lang="en-US" sz="4000" b="1" dirty="0">
                <a:solidFill>
                  <a:srgbClr val="FF0000"/>
                </a:solidFill>
              </a:rPr>
              <a:t>HL</a:t>
            </a:r>
            <a:r>
              <a:rPr lang="en-US" sz="4000" dirty="0"/>
              <a:t> courses</a:t>
            </a:r>
          </a:p>
          <a:p>
            <a:r>
              <a:rPr lang="en-US" sz="4000" dirty="0"/>
              <a:t>At least a </a:t>
            </a:r>
            <a:r>
              <a:rPr lang="en-US" sz="4000" b="1" dirty="0">
                <a:solidFill>
                  <a:srgbClr val="FF0000"/>
                </a:solidFill>
              </a:rPr>
              <a:t>D</a:t>
            </a:r>
            <a:r>
              <a:rPr lang="en-US" sz="4000" dirty="0"/>
              <a:t> in your </a:t>
            </a:r>
            <a:r>
              <a:rPr lang="en-US" sz="4000" b="1" dirty="0">
                <a:solidFill>
                  <a:srgbClr val="FF0000"/>
                </a:solidFill>
              </a:rPr>
              <a:t>EE &amp; TOK</a:t>
            </a:r>
          </a:p>
          <a:p>
            <a:endParaRPr lang="en-US" sz="2800" dirty="0"/>
          </a:p>
        </p:txBody>
      </p:sp>
      <p:pic>
        <p:nvPicPr>
          <p:cNvPr id="4" name="Picture 2" descr="Logos and programme models - International Baccalaureate®">
            <a:extLst>
              <a:ext uri="{FF2B5EF4-FFF2-40B4-BE49-F238E27FC236}">
                <a16:creationId xmlns:a16="http://schemas.microsoft.com/office/drawing/2014/main" id="{5685DDD1-6FF8-523E-D002-E3958C9D52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613" y="5293302"/>
            <a:ext cx="1253333" cy="1230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2966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7000"/>
                <a:hueMod val="92000"/>
                <a:satMod val="169000"/>
                <a:lumMod val="164000"/>
              </a:schemeClr>
            </a:gs>
            <a:gs pos="75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112B1-78DE-4A18-B31F-EC97D4218432}"/>
              </a:ext>
            </a:extLst>
          </p:cNvPr>
          <p:cNvSpPr>
            <a:spLocks noGrp="1"/>
          </p:cNvSpPr>
          <p:nvPr>
            <p:ph type="title"/>
          </p:nvPr>
        </p:nvSpPr>
        <p:spPr>
          <a:xfrm>
            <a:off x="865128" y="294905"/>
            <a:ext cx="9966960" cy="3525056"/>
          </a:xfrm>
        </p:spPr>
        <p:txBody>
          <a:bodyPr vert="horz" lIns="91440" tIns="45720" rIns="91440" bIns="45720" rtlCol="0" anchor="b">
            <a:normAutofit/>
          </a:bodyPr>
          <a:lstStyle/>
          <a:p>
            <a:pPr algn="ctr">
              <a:lnSpc>
                <a:spcPct val="80000"/>
              </a:lnSpc>
            </a:pPr>
            <a:r>
              <a:rPr lang="en-US" sz="9600">
                <a:solidFill>
                  <a:srgbClr val="FFFFFF"/>
                </a:solidFill>
              </a:rPr>
              <a:t>Finalizing the Details</a:t>
            </a:r>
          </a:p>
        </p:txBody>
      </p:sp>
      <p:sp>
        <p:nvSpPr>
          <p:cNvPr id="3" name="Content Placeholder 2">
            <a:extLst>
              <a:ext uri="{FF2B5EF4-FFF2-40B4-BE49-F238E27FC236}">
                <a16:creationId xmlns:a16="http://schemas.microsoft.com/office/drawing/2014/main" id="{10907EFF-B09F-43D9-98F5-7562E071B230}"/>
              </a:ext>
            </a:extLst>
          </p:cNvPr>
          <p:cNvSpPr>
            <a:spLocks noGrp="1"/>
          </p:cNvSpPr>
          <p:nvPr>
            <p:ph idx="1"/>
          </p:nvPr>
        </p:nvSpPr>
        <p:spPr>
          <a:xfrm>
            <a:off x="1121664" y="4107610"/>
            <a:ext cx="9948672" cy="1486158"/>
          </a:xfrm>
        </p:spPr>
        <p:txBody>
          <a:bodyPr vert="horz" lIns="91440" tIns="45720" rIns="91440" bIns="45720" rtlCol="0">
            <a:normAutofit/>
          </a:bodyPr>
          <a:lstStyle/>
          <a:p>
            <a:pPr marL="0" indent="0" algn="ctr">
              <a:buNone/>
            </a:pPr>
            <a:r>
              <a:rPr lang="en-US" sz="2400" b="1">
                <a:solidFill>
                  <a:schemeClr val="tx2">
                    <a:lumMod val="60000"/>
                    <a:lumOff val="40000"/>
                  </a:schemeClr>
                </a:solidFill>
              </a:rPr>
              <a:t>Timeline: Summer before Senior Year/Fall of Senior Year</a:t>
            </a:r>
            <a:endParaRPr lang="en-US" sz="2800" b="1">
              <a:solidFill>
                <a:schemeClr val="tx2">
                  <a:lumMod val="60000"/>
                  <a:lumOff val="40000"/>
                </a:schemeClr>
              </a:solidFill>
            </a:endParaRPr>
          </a:p>
        </p:txBody>
      </p:sp>
    </p:spTree>
    <p:extLst>
      <p:ext uri="{BB962C8B-B14F-4D97-AF65-F5344CB8AC3E}">
        <p14:creationId xmlns:p14="http://schemas.microsoft.com/office/powerpoint/2010/main" val="252750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98735-C3CA-4566-9272-AFA068E7AE80}"/>
              </a:ext>
            </a:extLst>
          </p:cNvPr>
          <p:cNvSpPr>
            <a:spLocks noGrp="1"/>
          </p:cNvSpPr>
          <p:nvPr>
            <p:ph type="title"/>
          </p:nvPr>
        </p:nvSpPr>
        <p:spPr>
          <a:xfrm>
            <a:off x="485556" y="590200"/>
            <a:ext cx="3180387" cy="5528734"/>
          </a:xfrm>
        </p:spPr>
        <p:txBody>
          <a:bodyPr>
            <a:normAutofit/>
          </a:bodyPr>
          <a:lstStyle/>
          <a:p>
            <a:pPr algn="r"/>
            <a:r>
              <a:rPr lang="en-US" sz="4800" b="1">
                <a:solidFill>
                  <a:srgbClr val="FFFFFF"/>
                </a:solidFill>
              </a:rPr>
              <a:t>How many Colleges should I apply to?</a:t>
            </a:r>
          </a:p>
        </p:txBody>
      </p:sp>
      <p:sp>
        <p:nvSpPr>
          <p:cNvPr id="13" name="Content Placeholder 2">
            <a:extLst>
              <a:ext uri="{FF2B5EF4-FFF2-40B4-BE49-F238E27FC236}">
                <a16:creationId xmlns:a16="http://schemas.microsoft.com/office/drawing/2014/main" id="{6860383C-A129-4155-9208-822B266DBF1A}"/>
              </a:ext>
            </a:extLst>
          </p:cNvPr>
          <p:cNvSpPr>
            <a:spLocks noGrp="1"/>
          </p:cNvSpPr>
          <p:nvPr>
            <p:ph idx="1"/>
          </p:nvPr>
        </p:nvSpPr>
        <p:spPr>
          <a:xfrm>
            <a:off x="4075387" y="1213722"/>
            <a:ext cx="7305336" cy="3927675"/>
          </a:xfrm>
          <a:solidFill>
            <a:schemeClr val="accent1">
              <a:lumMod val="75000"/>
            </a:schemeClr>
          </a:solidFill>
        </p:spPr>
        <p:txBody>
          <a:bodyPr anchor="ctr">
            <a:normAutofit/>
          </a:bodyPr>
          <a:lstStyle/>
          <a:p>
            <a:pPr marL="0" indent="0">
              <a:buNone/>
            </a:pPr>
            <a:endParaRPr lang="en-US" sz="3600" b="1"/>
          </a:p>
          <a:p>
            <a:pPr marL="0" indent="0">
              <a:buNone/>
            </a:pPr>
            <a:endParaRPr lang="en-US" b="1"/>
          </a:p>
          <a:p>
            <a:endParaRPr lang="en-US" b="1"/>
          </a:p>
          <a:p>
            <a:endParaRPr lang="en-US" b="1"/>
          </a:p>
          <a:p>
            <a:endParaRPr lang="en-US" b="1"/>
          </a:p>
          <a:p>
            <a:endParaRPr lang="en-US" b="1"/>
          </a:p>
          <a:p>
            <a:endParaRPr lang="en-US" b="1"/>
          </a:p>
        </p:txBody>
      </p:sp>
      <p:sp>
        <p:nvSpPr>
          <p:cNvPr id="7" name="TextBox 6">
            <a:extLst>
              <a:ext uri="{FF2B5EF4-FFF2-40B4-BE49-F238E27FC236}">
                <a16:creationId xmlns:a16="http://schemas.microsoft.com/office/drawing/2014/main" id="{A841F711-8E94-43BA-96D8-E16391251C0A}"/>
              </a:ext>
            </a:extLst>
          </p:cNvPr>
          <p:cNvSpPr txBox="1"/>
          <p:nvPr/>
        </p:nvSpPr>
        <p:spPr>
          <a:xfrm>
            <a:off x="3824945" y="612844"/>
            <a:ext cx="7305336" cy="5632311"/>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400" dirty="0">
                <a:solidFill>
                  <a:prstClr val="white"/>
                </a:solidFill>
                <a:latin typeface="Century Gothic" panose="020B0502020202020204"/>
              </a:rPr>
              <a:t>Experts suggest between 4 and 15. We recommend at least one of them should be in the state of Florida to access Bright Futures. Keep in mind that some institutions will require supplemental essays that are typically specific to that institution.  This can be time consuming.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sz="2400" dirty="0">
              <a:solidFill>
                <a:prstClr val="white"/>
              </a:solidFill>
              <a:latin typeface="Century Gothic" panose="020B0502020202020204"/>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400" dirty="0">
                <a:solidFill>
                  <a:prstClr val="white"/>
                </a:solidFill>
                <a:latin typeface="Century Gothic" panose="020B0502020202020204"/>
              </a:rPr>
              <a:t>Find the best fit for you academically, socially and financially.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sz="2400" dirty="0">
              <a:solidFill>
                <a:prstClr val="white"/>
              </a:solidFill>
              <a:latin typeface="Century Gothic" panose="020B0502020202020204"/>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400" dirty="0">
                <a:solidFill>
                  <a:prstClr val="white"/>
                </a:solidFill>
                <a:latin typeface="Century Gothic" panose="020B0502020202020204"/>
              </a:rPr>
              <a:t>A Balanced List of schools should include:</a:t>
            </a:r>
            <a:endParaRPr kumimoji="0" lang="en-US" sz="240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lvl="1"/>
            <a:r>
              <a:rPr kumimoji="0" lang="en-US" sz="2400" i="0" u="none" strike="noStrike" kern="1200" cap="none" spc="0" normalizeH="0" baseline="0" noProof="0" dirty="0">
                <a:ln>
                  <a:noFill/>
                </a:ln>
                <a:solidFill>
                  <a:prstClr val="white"/>
                </a:solidFill>
                <a:effectLst/>
                <a:uLnTx/>
                <a:uFillTx/>
                <a:latin typeface="Century Gothic" panose="020B0502020202020204"/>
                <a:ea typeface="+mn-ea"/>
                <a:cs typeface="+mn-cs"/>
              </a:rPr>
              <a:t>REACH Schools – competitive stretch</a:t>
            </a:r>
          </a:p>
          <a:p>
            <a:pPr lvl="1"/>
            <a:r>
              <a:rPr lang="en-US" sz="2400" dirty="0">
                <a:solidFill>
                  <a:prstClr val="white"/>
                </a:solidFill>
                <a:latin typeface="Century Gothic" panose="020B0502020202020204"/>
              </a:rPr>
              <a:t>TARGET Schools </a:t>
            </a:r>
            <a:r>
              <a:rPr kumimoji="0" lang="en-US" sz="2400" i="0" u="none" strike="noStrike" kern="1200" cap="none" spc="0" normalizeH="0" baseline="0" noProof="0" dirty="0">
                <a:ln>
                  <a:noFill/>
                </a:ln>
                <a:solidFill>
                  <a:prstClr val="white"/>
                </a:solidFill>
                <a:effectLst/>
                <a:uLnTx/>
                <a:uFillTx/>
                <a:latin typeface="Century Gothic" panose="020B0502020202020204"/>
                <a:ea typeface="+mn-ea"/>
                <a:cs typeface="+mn-cs"/>
              </a:rPr>
              <a:t>–</a:t>
            </a:r>
            <a:r>
              <a:rPr lang="en-US" sz="2400" dirty="0">
                <a:solidFill>
                  <a:prstClr val="white"/>
                </a:solidFill>
                <a:latin typeface="Century Gothic" panose="020B0502020202020204"/>
              </a:rPr>
              <a:t> meet admissions criteria</a:t>
            </a:r>
          </a:p>
          <a:p>
            <a:pPr lvl="1"/>
            <a:r>
              <a:rPr lang="en-US" sz="2400" dirty="0">
                <a:solidFill>
                  <a:prstClr val="white"/>
                </a:solidFill>
                <a:latin typeface="Century Gothic" panose="020B0502020202020204"/>
              </a:rPr>
              <a:t>SAFETY Schools – almost certain admission</a:t>
            </a:r>
          </a:p>
        </p:txBody>
      </p:sp>
    </p:spTree>
    <p:extLst>
      <p:ext uri="{BB962C8B-B14F-4D97-AF65-F5344CB8AC3E}">
        <p14:creationId xmlns:p14="http://schemas.microsoft.com/office/powerpoint/2010/main" val="2717671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72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5E00F-F573-0937-EE13-D204F6004316}"/>
              </a:ext>
            </a:extLst>
          </p:cNvPr>
          <p:cNvSpPr>
            <a:spLocks noGrp="1"/>
          </p:cNvSpPr>
          <p:nvPr>
            <p:ph type="title"/>
          </p:nvPr>
        </p:nvSpPr>
        <p:spPr>
          <a:xfrm>
            <a:off x="684213" y="331838"/>
            <a:ext cx="10058400" cy="995516"/>
          </a:xfrm>
        </p:spPr>
        <p:txBody>
          <a:bodyPr>
            <a:normAutofit/>
          </a:bodyPr>
          <a:lstStyle/>
          <a:p>
            <a:r>
              <a:rPr lang="en-US" sz="3600" b="1"/>
              <a:t>Application Types and Deadlines</a:t>
            </a:r>
          </a:p>
        </p:txBody>
      </p:sp>
      <p:sp>
        <p:nvSpPr>
          <p:cNvPr id="3" name="Text Placeholder 2">
            <a:extLst>
              <a:ext uri="{FF2B5EF4-FFF2-40B4-BE49-F238E27FC236}">
                <a16:creationId xmlns:a16="http://schemas.microsoft.com/office/drawing/2014/main" id="{88B78C27-6848-5282-7321-AD8703CF72F7}"/>
              </a:ext>
            </a:extLst>
          </p:cNvPr>
          <p:cNvSpPr>
            <a:spLocks noGrp="1"/>
          </p:cNvSpPr>
          <p:nvPr>
            <p:ph type="body" idx="1"/>
          </p:nvPr>
        </p:nvSpPr>
        <p:spPr>
          <a:xfrm>
            <a:off x="684213" y="1327354"/>
            <a:ext cx="9875633" cy="4483510"/>
          </a:xfrm>
        </p:spPr>
        <p:txBody>
          <a:bodyPr>
            <a:noAutofit/>
          </a:bodyPr>
          <a:lstStyle/>
          <a:p>
            <a:pPr marL="342900" indent="-342900">
              <a:buFont typeface="Wingdings" panose="05000000000000000000" pitchFamily="2" charset="2"/>
              <a:buChar char="ü"/>
            </a:pPr>
            <a:endParaRPr lang="en-US" sz="2400" b="1" dirty="0">
              <a:solidFill>
                <a:schemeClr val="bg2">
                  <a:lumMod val="50000"/>
                </a:schemeClr>
              </a:solidFill>
            </a:endParaRPr>
          </a:p>
          <a:p>
            <a:pPr marL="342900" indent="-342900">
              <a:buFont typeface="Wingdings" panose="05000000000000000000" pitchFamily="2" charset="2"/>
              <a:buChar char="ü"/>
            </a:pPr>
            <a:r>
              <a:rPr lang="en-US" b="1" dirty="0">
                <a:solidFill>
                  <a:schemeClr val="bg2">
                    <a:lumMod val="50000"/>
                  </a:schemeClr>
                </a:solidFill>
              </a:rPr>
              <a:t>Early Action – </a:t>
            </a:r>
            <a:r>
              <a:rPr lang="en-US" b="0" i="0" dirty="0">
                <a:solidFill>
                  <a:schemeClr val="bg2">
                    <a:lumMod val="50000"/>
                  </a:schemeClr>
                </a:solidFill>
                <a:effectLst/>
              </a:rPr>
              <a:t>an accelerated college application process </a:t>
            </a:r>
            <a:r>
              <a:rPr lang="en-US" dirty="0">
                <a:solidFill>
                  <a:schemeClr val="bg2">
                    <a:lumMod val="50000"/>
                  </a:schemeClr>
                </a:solidFill>
              </a:rPr>
              <a:t>usually due </a:t>
            </a:r>
            <a:r>
              <a:rPr lang="en-US" b="0" i="0" dirty="0">
                <a:solidFill>
                  <a:schemeClr val="bg2">
                    <a:lumMod val="50000"/>
                  </a:schemeClr>
                </a:solidFill>
                <a:effectLst/>
              </a:rPr>
              <a:t>around the first of November with decisions arriving December/January.</a:t>
            </a:r>
            <a:endParaRPr lang="en-US" b="1" dirty="0">
              <a:solidFill>
                <a:schemeClr val="bg2">
                  <a:lumMod val="50000"/>
                </a:schemeClr>
              </a:solidFill>
            </a:endParaRPr>
          </a:p>
          <a:p>
            <a:pPr marL="342900" indent="-342900">
              <a:buFont typeface="Wingdings" panose="05000000000000000000" pitchFamily="2" charset="2"/>
              <a:buChar char="ü"/>
            </a:pPr>
            <a:r>
              <a:rPr lang="en-US" b="1" dirty="0">
                <a:solidFill>
                  <a:schemeClr val="bg2">
                    <a:lumMod val="50000"/>
                  </a:schemeClr>
                </a:solidFill>
              </a:rPr>
              <a:t>Early Decision – </a:t>
            </a:r>
            <a:r>
              <a:rPr lang="en-US" dirty="0">
                <a:solidFill>
                  <a:schemeClr val="bg2">
                    <a:lumMod val="50000"/>
                  </a:schemeClr>
                </a:solidFill>
                <a:latin typeface="Montserrat" panose="00000500000000000000" pitchFamily="2" charset="0"/>
              </a:rPr>
              <a:t>like </a:t>
            </a:r>
            <a:r>
              <a:rPr lang="en-US" b="0" i="0" dirty="0">
                <a:solidFill>
                  <a:schemeClr val="bg2">
                    <a:lumMod val="50000"/>
                  </a:schemeClr>
                </a:solidFill>
                <a:effectLst/>
                <a:latin typeface="Montserrat" panose="00000500000000000000" pitchFamily="2" charset="0"/>
              </a:rPr>
              <a:t>EA, but much more restrictive; can only apply to one college through early decision &amp; it’s binding </a:t>
            </a:r>
            <a:r>
              <a:rPr lang="en-US" dirty="0">
                <a:solidFill>
                  <a:schemeClr val="bg2">
                    <a:lumMod val="50000"/>
                  </a:schemeClr>
                </a:solidFill>
                <a:latin typeface="Montserrat" panose="00000500000000000000" pitchFamily="2" charset="0"/>
              </a:rPr>
              <a:t>(MUST </a:t>
            </a:r>
            <a:r>
              <a:rPr lang="en-US" b="0" i="0" dirty="0">
                <a:solidFill>
                  <a:schemeClr val="bg2">
                    <a:lumMod val="50000"/>
                  </a:schemeClr>
                </a:solidFill>
                <a:effectLst/>
                <a:latin typeface="Montserrat" panose="00000500000000000000" pitchFamily="2" charset="0"/>
              </a:rPr>
              <a:t>attend if admitted</a:t>
            </a:r>
            <a:r>
              <a:rPr lang="en-US" dirty="0">
                <a:solidFill>
                  <a:schemeClr val="bg2">
                    <a:lumMod val="50000"/>
                  </a:schemeClr>
                </a:solidFill>
                <a:latin typeface="Montserrat" panose="00000500000000000000" pitchFamily="2" charset="0"/>
              </a:rPr>
              <a:t> and there is a financial </a:t>
            </a:r>
            <a:r>
              <a:rPr lang="en-US" dirty="0" err="1">
                <a:solidFill>
                  <a:schemeClr val="bg2">
                    <a:lumMod val="50000"/>
                  </a:schemeClr>
                </a:solidFill>
                <a:latin typeface="Montserrat" panose="00000500000000000000" pitchFamily="2" charset="0"/>
              </a:rPr>
              <a:t>comitment</a:t>
            </a:r>
            <a:r>
              <a:rPr lang="en-US" b="0" i="0" dirty="0">
                <a:solidFill>
                  <a:schemeClr val="bg2">
                    <a:lumMod val="50000"/>
                  </a:schemeClr>
                </a:solidFill>
                <a:effectLst/>
                <a:latin typeface="Montserrat" panose="00000500000000000000" pitchFamily="2" charset="0"/>
              </a:rPr>
              <a:t>). </a:t>
            </a:r>
          </a:p>
          <a:p>
            <a:pPr marL="342900" indent="-342900">
              <a:buFont typeface="Wingdings" panose="05000000000000000000" pitchFamily="2" charset="2"/>
              <a:buChar char="ü"/>
            </a:pPr>
            <a:r>
              <a:rPr lang="en-US" b="1" dirty="0">
                <a:solidFill>
                  <a:schemeClr val="bg2">
                    <a:lumMod val="50000"/>
                  </a:schemeClr>
                </a:solidFill>
                <a:latin typeface="+mj-lt"/>
              </a:rPr>
              <a:t>Restrictive Early Action </a:t>
            </a:r>
            <a:r>
              <a:rPr lang="en-US" dirty="0">
                <a:solidFill>
                  <a:schemeClr val="bg2">
                    <a:lumMod val="50000"/>
                  </a:schemeClr>
                </a:solidFill>
                <a:latin typeface="Montserrat" panose="00000500000000000000" pitchFamily="2" charset="0"/>
              </a:rPr>
              <a:t>– Like ED, but without the financial commitment.  It is still a binding agreement.  </a:t>
            </a:r>
            <a:endParaRPr lang="en-US" b="1" dirty="0">
              <a:solidFill>
                <a:schemeClr val="bg2">
                  <a:lumMod val="50000"/>
                </a:schemeClr>
              </a:solidFill>
            </a:endParaRPr>
          </a:p>
          <a:p>
            <a:pPr marL="342900" indent="-342900">
              <a:buFont typeface="Wingdings" panose="05000000000000000000" pitchFamily="2" charset="2"/>
              <a:buChar char="ü"/>
            </a:pPr>
            <a:r>
              <a:rPr lang="en-US" b="1" dirty="0">
                <a:solidFill>
                  <a:schemeClr val="bg2">
                    <a:lumMod val="50000"/>
                  </a:schemeClr>
                </a:solidFill>
              </a:rPr>
              <a:t>Regular Decision – </a:t>
            </a:r>
            <a:r>
              <a:rPr lang="en-US" dirty="0">
                <a:solidFill>
                  <a:schemeClr val="bg2">
                    <a:lumMod val="50000"/>
                  </a:schemeClr>
                </a:solidFill>
              </a:rPr>
              <a:t>regular </a:t>
            </a:r>
            <a:r>
              <a:rPr lang="en-US" b="0" i="0" dirty="0">
                <a:solidFill>
                  <a:schemeClr val="bg2">
                    <a:lumMod val="50000"/>
                  </a:schemeClr>
                </a:solidFill>
                <a:effectLst/>
                <a:latin typeface="Montserrat" panose="00000500000000000000" pitchFamily="2" charset="0"/>
              </a:rPr>
              <a:t>admissions cycle; applications usually due by January/February; decision usually arrives in March/April. </a:t>
            </a:r>
          </a:p>
          <a:p>
            <a:pPr marL="342900" indent="-342900">
              <a:buFont typeface="Wingdings" panose="05000000000000000000" pitchFamily="2" charset="2"/>
              <a:buChar char="ü"/>
            </a:pPr>
            <a:r>
              <a:rPr lang="en-US" b="1" dirty="0">
                <a:solidFill>
                  <a:schemeClr val="bg2">
                    <a:lumMod val="50000"/>
                  </a:schemeClr>
                </a:solidFill>
              </a:rPr>
              <a:t>Rolling Admission - </a:t>
            </a:r>
            <a:r>
              <a:rPr lang="en-US" b="0" i="0" dirty="0">
                <a:solidFill>
                  <a:schemeClr val="bg2">
                    <a:lumMod val="50000"/>
                  </a:schemeClr>
                </a:solidFill>
                <a:effectLst/>
                <a:latin typeface="Montserrat" panose="00000500000000000000" pitchFamily="2" charset="0"/>
              </a:rPr>
              <a:t>admissions decisions are made as applications are received; apply as early as possible</a:t>
            </a:r>
            <a:endParaRPr lang="en-US" b="1" dirty="0">
              <a:solidFill>
                <a:schemeClr val="bg2">
                  <a:lumMod val="50000"/>
                </a:schemeClr>
              </a:solidFill>
            </a:endParaRPr>
          </a:p>
        </p:txBody>
      </p:sp>
    </p:spTree>
    <p:extLst>
      <p:ext uri="{BB962C8B-B14F-4D97-AF65-F5344CB8AC3E}">
        <p14:creationId xmlns:p14="http://schemas.microsoft.com/office/powerpoint/2010/main" val="1446417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955F9-3EAA-4D85-9E9D-82AF977209EA}"/>
              </a:ext>
            </a:extLst>
          </p:cNvPr>
          <p:cNvSpPr>
            <a:spLocks noGrp="1"/>
          </p:cNvSpPr>
          <p:nvPr>
            <p:ph type="title"/>
          </p:nvPr>
        </p:nvSpPr>
        <p:spPr>
          <a:xfrm>
            <a:off x="1207995" y="501423"/>
            <a:ext cx="8534400" cy="972435"/>
          </a:xfrm>
        </p:spPr>
        <p:txBody>
          <a:bodyPr/>
          <a:lstStyle/>
          <a:p>
            <a:r>
              <a:rPr lang="en-US" b="1" dirty="0"/>
              <a:t>What is common application?</a:t>
            </a:r>
          </a:p>
        </p:txBody>
      </p:sp>
      <p:sp>
        <p:nvSpPr>
          <p:cNvPr id="3" name="Content Placeholder 2">
            <a:extLst>
              <a:ext uri="{FF2B5EF4-FFF2-40B4-BE49-F238E27FC236}">
                <a16:creationId xmlns:a16="http://schemas.microsoft.com/office/drawing/2014/main" id="{E9E9A7BB-4F01-44CC-9982-7DA0167C96A0}"/>
              </a:ext>
            </a:extLst>
          </p:cNvPr>
          <p:cNvSpPr>
            <a:spLocks noGrp="1"/>
          </p:cNvSpPr>
          <p:nvPr>
            <p:ph idx="1"/>
          </p:nvPr>
        </p:nvSpPr>
        <p:spPr>
          <a:xfrm>
            <a:off x="1067747" y="1473859"/>
            <a:ext cx="9916258" cy="3088998"/>
          </a:xfrm>
        </p:spPr>
        <p:txBody>
          <a:bodyPr vert="horz" lIns="91440" tIns="45720" rIns="91440" bIns="45720" rtlCol="0" anchor="t">
            <a:noAutofit/>
          </a:bodyPr>
          <a:lstStyle/>
          <a:p>
            <a:pPr>
              <a:buFont typeface="Wingdings" panose="05000000000000000000" pitchFamily="2" charset="2"/>
              <a:buChar char="Ø"/>
              <a:defRPr/>
            </a:pPr>
            <a:r>
              <a:rPr lang="en-US" altLang="en-US" sz="2800" dirty="0">
                <a:solidFill>
                  <a:schemeClr val="accent1"/>
                </a:solidFill>
                <a:latin typeface="+mj-lt"/>
              </a:rPr>
              <a:t>A standard application form that is accepted by over 1000 colleges in lieu of their application. </a:t>
            </a:r>
          </a:p>
          <a:p>
            <a:pPr>
              <a:buFont typeface="Wingdings" panose="05000000000000000000" pitchFamily="2" charset="2"/>
              <a:buChar char="Ø"/>
              <a:defRPr/>
            </a:pPr>
            <a:r>
              <a:rPr lang="en-US" altLang="en-US" sz="2800" dirty="0">
                <a:solidFill>
                  <a:schemeClr val="accent1"/>
                </a:solidFill>
                <a:latin typeface="+mj-lt"/>
              </a:rPr>
              <a:t>Visit </a:t>
            </a:r>
            <a:r>
              <a:rPr lang="en-US" sz="2800" dirty="0">
                <a:solidFill>
                  <a:schemeClr val="bg2">
                    <a:lumMod val="50000"/>
                  </a:schemeClr>
                </a:solidFill>
                <a:hlinkClick r:id="rId3">
                  <a:extLst>
                    <a:ext uri="{A12FA001-AC4F-418D-AE19-62706E023703}">
                      <ahyp:hlinkClr xmlns:ahyp="http://schemas.microsoft.com/office/drawing/2018/hyperlinkcolor" val="tx"/>
                    </a:ext>
                  </a:extLst>
                </a:hlinkClick>
              </a:rPr>
              <a:t>Common App.org</a:t>
            </a:r>
            <a:r>
              <a:rPr lang="en-US" sz="2800" dirty="0">
                <a:solidFill>
                  <a:schemeClr val="bg2">
                    <a:lumMod val="50000"/>
                  </a:schemeClr>
                </a:solidFill>
              </a:rPr>
              <a:t> </a:t>
            </a:r>
            <a:r>
              <a:rPr lang="en-US" altLang="en-US" sz="2800" dirty="0">
                <a:solidFill>
                  <a:schemeClr val="accent1"/>
                </a:solidFill>
                <a:latin typeface="+mj-lt"/>
              </a:rPr>
              <a:t>for a complete listing of colleges that accept this application.  </a:t>
            </a:r>
          </a:p>
          <a:p>
            <a:pPr>
              <a:buFont typeface="Wingdings" panose="05000000000000000000" pitchFamily="2" charset="2"/>
              <a:buChar char="Ø"/>
              <a:defRPr/>
            </a:pPr>
            <a:r>
              <a:rPr lang="en-US" altLang="en-US" sz="2800" dirty="0">
                <a:solidFill>
                  <a:schemeClr val="accent1"/>
                </a:solidFill>
                <a:latin typeface="+mj-lt"/>
              </a:rPr>
              <a:t>You can use Common App if two or more colleges you are applying to accept it.  </a:t>
            </a:r>
          </a:p>
          <a:p>
            <a:pPr marL="0" indent="0">
              <a:buNone/>
            </a:pPr>
            <a:r>
              <a:rPr lang="en-US" sz="3600" b="1" dirty="0">
                <a:solidFill>
                  <a:schemeClr val="tx1"/>
                </a:solidFill>
                <a:latin typeface="+mj-lt"/>
              </a:rPr>
              <a:t>WHAT IS THE HBCU COMMON APPLICATION?</a:t>
            </a:r>
            <a:endParaRPr lang="en-US" sz="3600" dirty="0">
              <a:solidFill>
                <a:schemeClr val="tx1"/>
              </a:solidFill>
              <a:latin typeface="+mj-lt"/>
            </a:endParaRPr>
          </a:p>
        </p:txBody>
      </p:sp>
      <p:sp>
        <p:nvSpPr>
          <p:cNvPr id="4" name="TextBox 3">
            <a:extLst>
              <a:ext uri="{FF2B5EF4-FFF2-40B4-BE49-F238E27FC236}">
                <a16:creationId xmlns:a16="http://schemas.microsoft.com/office/drawing/2014/main" id="{53AAFFFF-45DC-F9E6-CBEC-F3438B660D13}"/>
              </a:ext>
            </a:extLst>
          </p:cNvPr>
          <p:cNvSpPr txBox="1"/>
          <p:nvPr/>
        </p:nvSpPr>
        <p:spPr>
          <a:xfrm>
            <a:off x="1067747" y="5358384"/>
            <a:ext cx="9916258" cy="923330"/>
          </a:xfrm>
          <a:prstGeom prst="rect">
            <a:avLst/>
          </a:prstGeom>
          <a:noFill/>
        </p:spPr>
        <p:txBody>
          <a:bodyPr wrap="square" rtlCol="0">
            <a:spAutoFit/>
          </a:bodyPr>
          <a:lstStyle/>
          <a:p>
            <a:pPr marL="285750" indent="-285750">
              <a:buFont typeface="Wingdings" panose="05000000000000000000" pitchFamily="2" charset="2"/>
              <a:buChar char="Ø"/>
            </a:pPr>
            <a:r>
              <a:rPr lang="en-US" dirty="0"/>
              <a:t>Similar to Common App – one application for multiple schools</a:t>
            </a:r>
          </a:p>
          <a:p>
            <a:pPr marL="285750" indent="-285750">
              <a:buFont typeface="Wingdings" panose="05000000000000000000" pitchFamily="2" charset="2"/>
              <a:buChar char="Ø"/>
            </a:pPr>
            <a:r>
              <a:rPr lang="en-US" dirty="0"/>
              <a:t>One fee of $20 covers all applications to any of the 66 HBCU’s on their list.  </a:t>
            </a:r>
          </a:p>
          <a:p>
            <a:pPr marL="285750" indent="-285750">
              <a:buFont typeface="Wingdings" panose="05000000000000000000" pitchFamily="2" charset="2"/>
              <a:buChar char="Ø"/>
            </a:pPr>
            <a:r>
              <a:rPr lang="en-US" dirty="0"/>
              <a:t>Visit </a:t>
            </a:r>
            <a:r>
              <a:rPr lang="en-US" dirty="0">
                <a:hlinkClick r:id="rId4">
                  <a:extLst>
                    <a:ext uri="{A12FA001-AC4F-418D-AE19-62706E023703}">
                      <ahyp:hlinkClr xmlns:ahyp="http://schemas.microsoft.com/office/drawing/2018/hyperlinkcolor" val="tx"/>
                    </a:ext>
                  </a:extLst>
                </a:hlinkClick>
              </a:rPr>
              <a:t>commonblackcollegeapp</a:t>
            </a:r>
            <a:r>
              <a:rPr lang="en-US" dirty="0"/>
              <a:t>.com </a:t>
            </a:r>
          </a:p>
        </p:txBody>
      </p:sp>
    </p:spTree>
    <p:extLst>
      <p:ext uri="{BB962C8B-B14F-4D97-AF65-F5344CB8AC3E}">
        <p14:creationId xmlns:p14="http://schemas.microsoft.com/office/powerpoint/2010/main" val="39989566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B92A0-BD95-4FED-B650-1737DB3A8114}"/>
              </a:ext>
            </a:extLst>
          </p:cNvPr>
          <p:cNvSpPr>
            <a:spLocks noGrp="1"/>
          </p:cNvSpPr>
          <p:nvPr>
            <p:ph type="title"/>
          </p:nvPr>
        </p:nvSpPr>
        <p:spPr>
          <a:xfrm>
            <a:off x="934835" y="5403746"/>
            <a:ext cx="9005453" cy="1622451"/>
          </a:xfrm>
        </p:spPr>
        <p:txBody>
          <a:bodyPr vert="horz" lIns="91440" tIns="45720" rIns="91440" bIns="45720" rtlCol="0" anchor="ctr">
            <a:normAutofit/>
          </a:bodyPr>
          <a:lstStyle/>
          <a:p>
            <a:pPr algn="r">
              <a:lnSpc>
                <a:spcPct val="80000"/>
              </a:lnSpc>
            </a:pPr>
            <a:r>
              <a:rPr lang="en-US" sz="2800" b="1">
                <a:solidFill>
                  <a:schemeClr val="bg1"/>
                </a:solidFill>
              </a:rPr>
              <a:t>Common Black College application</a:t>
            </a:r>
          </a:p>
        </p:txBody>
      </p:sp>
      <p:pic>
        <p:nvPicPr>
          <p:cNvPr id="7" name="Picture 6">
            <a:extLst>
              <a:ext uri="{FF2B5EF4-FFF2-40B4-BE49-F238E27FC236}">
                <a16:creationId xmlns:a16="http://schemas.microsoft.com/office/drawing/2014/main" id="{80F4CCA1-7464-927B-B246-56E9F0251B3A}"/>
              </a:ext>
            </a:extLst>
          </p:cNvPr>
          <p:cNvPicPr>
            <a:picLocks noChangeAspect="1"/>
          </p:cNvPicPr>
          <p:nvPr/>
        </p:nvPicPr>
        <p:blipFill>
          <a:blip r:embed="rId3"/>
          <a:stretch>
            <a:fillRect/>
          </a:stretch>
        </p:blipFill>
        <p:spPr>
          <a:xfrm>
            <a:off x="3401770" y="535773"/>
            <a:ext cx="5058481" cy="434109"/>
          </a:xfrm>
          <a:prstGeom prst="rect">
            <a:avLst/>
          </a:prstGeom>
        </p:spPr>
      </p:pic>
      <p:pic>
        <p:nvPicPr>
          <p:cNvPr id="3" name="Picture 2" descr="A collage of a couple of people&#10;&#10;Description automatically generated">
            <a:extLst>
              <a:ext uri="{FF2B5EF4-FFF2-40B4-BE49-F238E27FC236}">
                <a16:creationId xmlns:a16="http://schemas.microsoft.com/office/drawing/2014/main" id="{6C8ACDDD-C2FA-0B27-3DF5-9A716BE358D5}"/>
              </a:ext>
            </a:extLst>
          </p:cNvPr>
          <p:cNvPicPr>
            <a:picLocks noChangeAspect="1"/>
          </p:cNvPicPr>
          <p:nvPr/>
        </p:nvPicPr>
        <p:blipFill>
          <a:blip r:embed="rId4"/>
          <a:stretch>
            <a:fillRect/>
          </a:stretch>
        </p:blipFill>
        <p:spPr>
          <a:xfrm>
            <a:off x="459288" y="975131"/>
            <a:ext cx="11189917" cy="4605024"/>
          </a:xfrm>
          <a:prstGeom prst="rect">
            <a:avLst/>
          </a:prstGeom>
        </p:spPr>
      </p:pic>
    </p:spTree>
    <p:extLst>
      <p:ext uri="{BB962C8B-B14F-4D97-AF65-F5344CB8AC3E}">
        <p14:creationId xmlns:p14="http://schemas.microsoft.com/office/powerpoint/2010/main" val="15841960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955F9-3EAA-4D85-9E9D-82AF977209EA}"/>
              </a:ext>
            </a:extLst>
          </p:cNvPr>
          <p:cNvSpPr>
            <a:spLocks noGrp="1"/>
          </p:cNvSpPr>
          <p:nvPr>
            <p:ph type="title"/>
          </p:nvPr>
        </p:nvSpPr>
        <p:spPr>
          <a:xfrm>
            <a:off x="1217827" y="0"/>
            <a:ext cx="8534400" cy="972435"/>
          </a:xfrm>
        </p:spPr>
        <p:txBody>
          <a:bodyPr/>
          <a:lstStyle/>
          <a:p>
            <a:r>
              <a:rPr lang="en-US" b="1" dirty="0"/>
              <a:t>College application process</a:t>
            </a:r>
          </a:p>
        </p:txBody>
      </p:sp>
      <p:sp>
        <p:nvSpPr>
          <p:cNvPr id="3" name="Content Placeholder 2">
            <a:extLst>
              <a:ext uri="{FF2B5EF4-FFF2-40B4-BE49-F238E27FC236}">
                <a16:creationId xmlns:a16="http://schemas.microsoft.com/office/drawing/2014/main" id="{E9E9A7BB-4F01-44CC-9982-7DA0167C96A0}"/>
              </a:ext>
            </a:extLst>
          </p:cNvPr>
          <p:cNvSpPr>
            <a:spLocks noGrp="1"/>
          </p:cNvSpPr>
          <p:nvPr>
            <p:ph idx="1"/>
          </p:nvPr>
        </p:nvSpPr>
        <p:spPr>
          <a:xfrm>
            <a:off x="1137871" y="761075"/>
            <a:ext cx="9916258" cy="6096925"/>
          </a:xfrm>
        </p:spPr>
        <p:txBody>
          <a:bodyPr vert="horz" lIns="91440" tIns="45720" rIns="91440" bIns="45720" rtlCol="0" anchor="t">
            <a:noAutofit/>
          </a:bodyPr>
          <a:lstStyle/>
          <a:p>
            <a:pPr marL="0" indent="0">
              <a:buNone/>
              <a:defRPr/>
            </a:pPr>
            <a:r>
              <a:rPr lang="en-US" sz="2400" b="1" dirty="0">
                <a:solidFill>
                  <a:schemeClr val="accent1"/>
                </a:solidFill>
                <a:latin typeface="+mj-lt"/>
              </a:rPr>
              <a:t>Students apply for college in the fall of their senior year.</a:t>
            </a:r>
          </a:p>
          <a:p>
            <a:pPr>
              <a:defRPr/>
            </a:pPr>
            <a:r>
              <a:rPr lang="en-US" sz="2400" b="1" dirty="0">
                <a:solidFill>
                  <a:schemeClr val="accent1"/>
                </a:solidFill>
                <a:highlight>
                  <a:srgbClr val="FFFF00"/>
                </a:highlight>
                <a:latin typeface="+mj-lt"/>
              </a:rPr>
              <a:t>STEP 1:</a:t>
            </a:r>
            <a:r>
              <a:rPr lang="en-US" sz="2400" b="1" dirty="0">
                <a:solidFill>
                  <a:schemeClr val="accent1"/>
                </a:solidFill>
                <a:latin typeface="+mj-lt"/>
              </a:rPr>
              <a:t> Submit your college application on the college’s website       			or on </a:t>
            </a:r>
            <a:r>
              <a:rPr lang="en-US" sz="2400" b="1" dirty="0">
                <a:solidFill>
                  <a:schemeClr val="bg2">
                    <a:lumMod val="50000"/>
                  </a:schemeClr>
                </a:solidFill>
                <a:hlinkClick r:id="rId3">
                  <a:extLst>
                    <a:ext uri="{A12FA001-AC4F-418D-AE19-62706E023703}">
                      <ahyp:hlinkClr xmlns:ahyp="http://schemas.microsoft.com/office/drawing/2018/hyperlinkcolor" val="tx"/>
                    </a:ext>
                  </a:extLst>
                </a:hlinkClick>
              </a:rPr>
              <a:t>Common App.org</a:t>
            </a:r>
            <a:r>
              <a:rPr lang="en-US" sz="2400" b="1" dirty="0">
                <a:solidFill>
                  <a:schemeClr val="bg2">
                    <a:lumMod val="50000"/>
                  </a:schemeClr>
                </a:solidFill>
              </a:rPr>
              <a:t> – This sounds easy, but it can		           get stressful if you do not PLAN! </a:t>
            </a:r>
          </a:p>
          <a:p>
            <a:pPr>
              <a:defRPr/>
            </a:pPr>
            <a:r>
              <a:rPr lang="en-US" sz="2400" b="1" dirty="0">
                <a:solidFill>
                  <a:schemeClr val="accent1"/>
                </a:solidFill>
                <a:highlight>
                  <a:srgbClr val="FFFF00"/>
                </a:highlight>
                <a:latin typeface="+mj-lt"/>
              </a:rPr>
              <a:t>STEP 2:</a:t>
            </a:r>
            <a:r>
              <a:rPr lang="en-US" sz="2400" b="1" dirty="0">
                <a:solidFill>
                  <a:schemeClr val="accent1"/>
                </a:solidFill>
                <a:latin typeface="+mj-lt"/>
              </a:rPr>
              <a:t>  Request your SAT or ACT scores to be sent to each 					college. Send scores directly from </a:t>
            </a:r>
            <a:r>
              <a:rPr lang="en-US" sz="2400" b="1" dirty="0" err="1">
                <a:solidFill>
                  <a:schemeClr val="accent1"/>
                </a:solidFill>
                <a:latin typeface="+mj-lt"/>
              </a:rPr>
              <a:t>Collegeboard</a:t>
            </a:r>
            <a:r>
              <a:rPr lang="en-US" sz="2400" b="1" dirty="0">
                <a:solidFill>
                  <a:schemeClr val="accent1"/>
                </a:solidFill>
                <a:latin typeface="+mj-lt"/>
              </a:rPr>
              <a:t> (SAT) 				(www.collegeboard.org) or ACT (www.act.org). </a:t>
            </a:r>
          </a:p>
          <a:p>
            <a:pPr>
              <a:defRPr/>
            </a:pPr>
            <a:r>
              <a:rPr lang="en-US" sz="2400" b="1" dirty="0">
                <a:solidFill>
                  <a:schemeClr val="accent1"/>
                </a:solidFill>
                <a:highlight>
                  <a:srgbClr val="FFFF00"/>
                </a:highlight>
                <a:latin typeface="+mj-lt"/>
              </a:rPr>
              <a:t>STEP 3:</a:t>
            </a:r>
            <a:r>
              <a:rPr lang="en-US" sz="2400" b="1" dirty="0">
                <a:solidFill>
                  <a:schemeClr val="accent1"/>
                </a:solidFill>
                <a:latin typeface="+mj-lt"/>
              </a:rPr>
              <a:t>  Send transcripts:</a:t>
            </a:r>
          </a:p>
          <a:p>
            <a:pPr marL="0" indent="0">
              <a:buNone/>
              <a:defRPr/>
            </a:pPr>
            <a:r>
              <a:rPr lang="en-US" sz="2400" b="1" dirty="0">
                <a:solidFill>
                  <a:schemeClr val="accent1"/>
                </a:solidFill>
                <a:latin typeface="+mj-lt"/>
              </a:rPr>
              <a:t>			*Common App –  uploaded by school counselor</a:t>
            </a:r>
          </a:p>
          <a:p>
            <a:pPr>
              <a:defRPr/>
            </a:pPr>
            <a:r>
              <a:rPr lang="en-US" sz="2400" b="1" dirty="0">
                <a:solidFill>
                  <a:schemeClr val="accent1"/>
                </a:solidFill>
                <a:latin typeface="+mj-lt"/>
              </a:rPr>
              <a:t>			*Self-Reported Student Academic Record </a:t>
            </a:r>
          </a:p>
          <a:p>
            <a:pPr marL="914400" lvl="2" indent="0">
              <a:buNone/>
              <a:defRPr/>
            </a:pPr>
            <a:r>
              <a:rPr lang="en-US" sz="2400" b="1" dirty="0">
                <a:solidFill>
                  <a:schemeClr val="accent1"/>
                </a:solidFill>
                <a:latin typeface="+mj-lt"/>
              </a:rPr>
              <a:t>	* Institution Apps typically use secure platforms whereby you enter your counselor’s name, and they will send the counselor a link to upload transcripts.  </a:t>
            </a:r>
          </a:p>
          <a:p>
            <a:pPr marL="0" indent="0">
              <a:buNone/>
              <a:defRPr/>
            </a:pPr>
            <a:endParaRPr lang="en-US" sz="2400" b="1" dirty="0">
              <a:solidFill>
                <a:schemeClr val="accent1"/>
              </a:solidFill>
              <a:latin typeface="+mj-lt"/>
            </a:endParaRPr>
          </a:p>
          <a:p>
            <a:pPr marL="0" indent="0">
              <a:buNone/>
              <a:defRPr/>
            </a:pPr>
            <a:endParaRPr lang="en-US" sz="2300" dirty="0">
              <a:latin typeface="+mj-lt"/>
            </a:endParaRPr>
          </a:p>
          <a:p>
            <a:pPr>
              <a:defRPr/>
            </a:pPr>
            <a:endParaRPr lang="en-US" sz="2400" dirty="0">
              <a:latin typeface="+mj-lt"/>
            </a:endParaRPr>
          </a:p>
          <a:p>
            <a:endParaRPr lang="en-US" sz="2600" dirty="0">
              <a:solidFill>
                <a:schemeClr val="accent1">
                  <a:lumMod val="75000"/>
                </a:schemeClr>
              </a:solidFill>
            </a:endParaRPr>
          </a:p>
        </p:txBody>
      </p:sp>
    </p:spTree>
    <p:extLst>
      <p:ext uri="{BB962C8B-B14F-4D97-AF65-F5344CB8AC3E}">
        <p14:creationId xmlns:p14="http://schemas.microsoft.com/office/powerpoint/2010/main" val="21926344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BAEF74-2F78-4EDE-8A08-B25522357C48}"/>
              </a:ext>
            </a:extLst>
          </p:cNvPr>
          <p:cNvSpPr>
            <a:spLocks noGrp="1"/>
          </p:cNvSpPr>
          <p:nvPr>
            <p:ph type="title"/>
          </p:nvPr>
        </p:nvSpPr>
        <p:spPr>
          <a:xfrm>
            <a:off x="1162512" y="0"/>
            <a:ext cx="10823162" cy="649922"/>
          </a:xfrm>
        </p:spPr>
        <p:txBody>
          <a:bodyPr>
            <a:normAutofit/>
          </a:bodyPr>
          <a:lstStyle/>
          <a:p>
            <a:r>
              <a:rPr lang="en-US" sz="3200" dirty="0"/>
              <a:t>COMMON APP ESSAY</a:t>
            </a:r>
          </a:p>
        </p:txBody>
      </p:sp>
      <p:sp>
        <p:nvSpPr>
          <p:cNvPr id="5" name="Text Placeholder 4">
            <a:extLst>
              <a:ext uri="{FF2B5EF4-FFF2-40B4-BE49-F238E27FC236}">
                <a16:creationId xmlns:a16="http://schemas.microsoft.com/office/drawing/2014/main" id="{6C334DED-FBCC-C256-E80B-74B67EFF3978}"/>
              </a:ext>
            </a:extLst>
          </p:cNvPr>
          <p:cNvSpPr>
            <a:spLocks noGrp="1"/>
          </p:cNvSpPr>
          <p:nvPr>
            <p:ph type="body" idx="1"/>
          </p:nvPr>
        </p:nvSpPr>
        <p:spPr>
          <a:xfrm>
            <a:off x="564845" y="801858"/>
            <a:ext cx="11062310" cy="6836898"/>
          </a:xfrm>
        </p:spPr>
        <p:txBody>
          <a:bodyPr>
            <a:noAutofit/>
          </a:bodyPr>
          <a:lstStyle/>
          <a:p>
            <a:pPr algn="l"/>
            <a:r>
              <a:rPr lang="en-US" sz="2000" b="0" i="0" dirty="0">
                <a:solidFill>
                  <a:schemeClr val="tx1"/>
                </a:solidFill>
                <a:effectLst/>
                <a:latin typeface="NeutrifStudio-Regular"/>
              </a:rPr>
              <a:t>Below is the full set of essay prompts for 2024–2025.</a:t>
            </a:r>
          </a:p>
          <a:p>
            <a:pPr algn="l">
              <a:buFont typeface="+mj-lt"/>
              <a:buAutoNum type="arabicPeriod"/>
            </a:pPr>
            <a:r>
              <a:rPr lang="en-US" sz="2000" b="0" i="0" dirty="0">
                <a:solidFill>
                  <a:schemeClr val="tx1"/>
                </a:solidFill>
                <a:effectLst/>
                <a:latin typeface="NeutrifStudio-Regular"/>
              </a:rPr>
              <a:t> Some students have a background, identity, interest, or talent that is so meaningful they believe their application would be incomplete without it. If this sounds like you, then please share your story.</a:t>
            </a:r>
          </a:p>
          <a:p>
            <a:pPr algn="l">
              <a:buFont typeface="+mj-lt"/>
              <a:buAutoNum type="arabicPeriod"/>
            </a:pPr>
            <a:r>
              <a:rPr lang="en-US" sz="2000" b="0" i="0" dirty="0">
                <a:solidFill>
                  <a:schemeClr val="tx1"/>
                </a:solidFill>
                <a:effectLst/>
                <a:latin typeface="NeutrifStudio-Regular"/>
              </a:rPr>
              <a:t> The lessons we take from obstacles we encounter can be fundamental to later success. Recount a time when you faced a challenge, setback, or failure. How did it affect you, and what did you learn from the experience?</a:t>
            </a:r>
          </a:p>
          <a:p>
            <a:pPr algn="l">
              <a:buFont typeface="+mj-lt"/>
              <a:buAutoNum type="arabicPeriod"/>
            </a:pPr>
            <a:r>
              <a:rPr lang="en-US" sz="2000" b="0" i="0" dirty="0">
                <a:solidFill>
                  <a:schemeClr val="tx1"/>
                </a:solidFill>
                <a:effectLst/>
                <a:latin typeface="NeutrifStudio-Regular"/>
              </a:rPr>
              <a:t> Reflect on a time when you questioned or challenged a belief or idea. What prompted your thinking? What was the outcome?</a:t>
            </a:r>
          </a:p>
          <a:p>
            <a:pPr algn="l">
              <a:buFont typeface="+mj-lt"/>
              <a:buAutoNum type="arabicPeriod"/>
            </a:pPr>
            <a:r>
              <a:rPr lang="en-US" sz="2000" b="0" i="0" dirty="0">
                <a:solidFill>
                  <a:schemeClr val="tx1"/>
                </a:solidFill>
                <a:effectLst/>
                <a:latin typeface="NeutrifStudio-Regular"/>
              </a:rPr>
              <a:t> Reflect on something that someone has done for you that has made you happy or thankful in a surprising way. How has this gratitude affected or motivated you?</a:t>
            </a:r>
          </a:p>
          <a:p>
            <a:pPr algn="l">
              <a:buFont typeface="+mj-lt"/>
              <a:buAutoNum type="arabicPeriod"/>
            </a:pPr>
            <a:r>
              <a:rPr lang="en-US" sz="2000" b="0" i="0" dirty="0">
                <a:solidFill>
                  <a:schemeClr val="tx1"/>
                </a:solidFill>
                <a:effectLst/>
                <a:latin typeface="NeutrifStudio-Regular"/>
              </a:rPr>
              <a:t> Discuss an accomplishment, event, or realization that sparked a period of personal growth and a new understanding of yourself or others.</a:t>
            </a:r>
          </a:p>
          <a:p>
            <a:pPr algn="l">
              <a:buFont typeface="+mj-lt"/>
              <a:buAutoNum type="arabicPeriod"/>
            </a:pPr>
            <a:r>
              <a:rPr lang="en-US" sz="2000" b="0" i="0" dirty="0">
                <a:solidFill>
                  <a:schemeClr val="tx1"/>
                </a:solidFill>
                <a:effectLst/>
                <a:latin typeface="NeutrifStudio-Regular"/>
              </a:rPr>
              <a:t>Describe a topic, idea, or concept you find so engaging that it makes you lose all track of time. Why does it captivate you? What or who do you turn to when you want to learn more?</a:t>
            </a:r>
          </a:p>
          <a:p>
            <a:pPr algn="l">
              <a:buFont typeface="+mj-lt"/>
              <a:buAutoNum type="arabicPeriod"/>
            </a:pPr>
            <a:r>
              <a:rPr lang="en-US" sz="2000" b="0" i="0" dirty="0">
                <a:solidFill>
                  <a:schemeClr val="tx1"/>
                </a:solidFill>
                <a:effectLst/>
                <a:latin typeface="NeutrifStudio-Regular"/>
              </a:rPr>
              <a:t>Share an essay on any topic of your choice. It can be one you've already written, one that responds to a different prompt, or one of your own design.</a:t>
            </a:r>
          </a:p>
          <a:p>
            <a:endParaRPr lang="en-US" sz="2000" dirty="0"/>
          </a:p>
        </p:txBody>
      </p:sp>
    </p:spTree>
    <p:extLst>
      <p:ext uri="{BB962C8B-B14F-4D97-AF65-F5344CB8AC3E}">
        <p14:creationId xmlns:p14="http://schemas.microsoft.com/office/powerpoint/2010/main" val="17377018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A8C9F-1735-9EC4-61F3-D52CF84BEB5B}"/>
              </a:ext>
            </a:extLst>
          </p:cNvPr>
          <p:cNvSpPr>
            <a:spLocks noGrp="1"/>
          </p:cNvSpPr>
          <p:nvPr>
            <p:ph type="title"/>
          </p:nvPr>
        </p:nvSpPr>
        <p:spPr>
          <a:xfrm>
            <a:off x="684211" y="2006600"/>
            <a:ext cx="8534401" cy="1158631"/>
          </a:xfrm>
        </p:spPr>
        <p:txBody>
          <a:bodyPr/>
          <a:lstStyle/>
          <a:p>
            <a:r>
              <a:rPr lang="en-US" dirty="0"/>
              <a:t>Need help writing a good essay?</a:t>
            </a:r>
          </a:p>
        </p:txBody>
      </p:sp>
      <p:sp>
        <p:nvSpPr>
          <p:cNvPr id="3" name="Text Placeholder 2">
            <a:extLst>
              <a:ext uri="{FF2B5EF4-FFF2-40B4-BE49-F238E27FC236}">
                <a16:creationId xmlns:a16="http://schemas.microsoft.com/office/drawing/2014/main" id="{CBA04475-E69D-96CF-2016-05B5436BB1B4}"/>
              </a:ext>
            </a:extLst>
          </p:cNvPr>
          <p:cNvSpPr>
            <a:spLocks noGrp="1"/>
          </p:cNvSpPr>
          <p:nvPr>
            <p:ph type="body" idx="1"/>
          </p:nvPr>
        </p:nvSpPr>
        <p:spPr>
          <a:xfrm>
            <a:off x="98474" y="4495800"/>
            <a:ext cx="11957537" cy="1498600"/>
          </a:xfrm>
        </p:spPr>
        <p:txBody>
          <a:bodyPr>
            <a:normAutofit/>
          </a:bodyPr>
          <a:lstStyle/>
          <a:p>
            <a:r>
              <a:rPr lang="en-US" sz="2800" dirty="0">
                <a:solidFill>
                  <a:schemeClr val="tx1"/>
                </a:solidFill>
                <a:hlinkClick r:id="rId2">
                  <a:extLst>
                    <a:ext uri="{A12FA001-AC4F-418D-AE19-62706E023703}">
                      <ahyp:hlinkClr xmlns:ahyp="http://schemas.microsoft.com/office/drawing/2018/hyperlinkcolor" val="tx"/>
                    </a:ext>
                  </a:extLst>
                </a:hlinkClick>
              </a:rPr>
              <a:t>Essays That Worked | Johns Hopkins University Admissions (jhu.edu)</a:t>
            </a:r>
            <a:endParaRPr lang="en-US" sz="2800" dirty="0">
              <a:solidFill>
                <a:schemeClr val="tx1"/>
              </a:solidFill>
            </a:endParaRPr>
          </a:p>
        </p:txBody>
      </p:sp>
    </p:spTree>
    <p:extLst>
      <p:ext uri="{BB962C8B-B14F-4D97-AF65-F5344CB8AC3E}">
        <p14:creationId xmlns:p14="http://schemas.microsoft.com/office/powerpoint/2010/main" val="26820183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82ED6-5704-C84B-8486-1C176F825948}"/>
              </a:ext>
            </a:extLst>
          </p:cNvPr>
          <p:cNvSpPr>
            <a:spLocks noGrp="1"/>
          </p:cNvSpPr>
          <p:nvPr>
            <p:ph type="title"/>
          </p:nvPr>
        </p:nvSpPr>
        <p:spPr>
          <a:xfrm>
            <a:off x="6915021" y="73227"/>
            <a:ext cx="3544035" cy="1131374"/>
          </a:xfrm>
          <a:ln>
            <a:noFill/>
          </a:ln>
        </p:spPr>
        <p:txBody>
          <a:bodyPr>
            <a:normAutofit/>
          </a:bodyPr>
          <a:lstStyle/>
          <a:p>
            <a:r>
              <a:rPr lang="en-US" sz="6600"/>
              <a:t>FERPA</a:t>
            </a:r>
          </a:p>
        </p:txBody>
      </p:sp>
      <p:sp>
        <p:nvSpPr>
          <p:cNvPr id="8" name="Content Placeholder 7">
            <a:extLst>
              <a:ext uri="{FF2B5EF4-FFF2-40B4-BE49-F238E27FC236}">
                <a16:creationId xmlns:a16="http://schemas.microsoft.com/office/drawing/2014/main" id="{14326F61-2B45-12EE-4008-989C709EABA2}"/>
              </a:ext>
            </a:extLst>
          </p:cNvPr>
          <p:cNvSpPr>
            <a:spLocks noGrp="1"/>
          </p:cNvSpPr>
          <p:nvPr>
            <p:ph idx="1"/>
          </p:nvPr>
        </p:nvSpPr>
        <p:spPr>
          <a:xfrm>
            <a:off x="6915022" y="1192493"/>
            <a:ext cx="3544034" cy="4473013"/>
          </a:xfrm>
        </p:spPr>
        <p:txBody>
          <a:bodyPr vert="horz" lIns="91440" tIns="45720" rIns="91440" bIns="45720" rtlCol="0" anchor="t">
            <a:normAutofit/>
          </a:bodyPr>
          <a:lstStyle/>
          <a:p>
            <a:r>
              <a:rPr lang="en-US" sz="1800" b="1">
                <a:solidFill>
                  <a:schemeClr val="tx1">
                    <a:lumMod val="85000"/>
                  </a:schemeClr>
                </a:solidFill>
              </a:rPr>
              <a:t>FERPA Release Authorization</a:t>
            </a:r>
            <a:r>
              <a:rPr lang="en-US" sz="1800">
                <a:solidFill>
                  <a:schemeClr val="tx1">
                    <a:lumMod val="85000"/>
                  </a:schemeClr>
                </a:solidFill>
              </a:rPr>
              <a:t> grants your high school permission to release all requested records on your behalf</a:t>
            </a:r>
          </a:p>
          <a:p>
            <a:r>
              <a:rPr lang="en-US" sz="1800" b="1">
                <a:solidFill>
                  <a:schemeClr val="tx1">
                    <a:lumMod val="85000"/>
                  </a:schemeClr>
                </a:solidFill>
                <a:ea typeface="+mn-lt"/>
                <a:cs typeface="+mn-lt"/>
              </a:rPr>
              <a:t>Waiving your rights</a:t>
            </a:r>
            <a:r>
              <a:rPr lang="en-US" sz="1800">
                <a:solidFill>
                  <a:schemeClr val="tx1">
                    <a:lumMod val="85000"/>
                  </a:schemeClr>
                </a:solidFill>
                <a:ea typeface="+mn-lt"/>
                <a:cs typeface="+mn-lt"/>
              </a:rPr>
              <a:t> to review recommendations or other forms lets colleges know that you will not read recommendations. They know the letter of recommendation is more authentic if the student is not reading it.  </a:t>
            </a:r>
          </a:p>
          <a:p>
            <a:pPr marL="0" indent="0">
              <a:buClr>
                <a:srgbClr val="9E3611"/>
              </a:buClr>
              <a:buNone/>
            </a:pPr>
            <a:endParaRPr lang="en-US" sz="1600"/>
          </a:p>
        </p:txBody>
      </p:sp>
      <p:pic>
        <p:nvPicPr>
          <p:cNvPr id="4" name="Picture 4">
            <a:extLst>
              <a:ext uri="{FF2B5EF4-FFF2-40B4-BE49-F238E27FC236}">
                <a16:creationId xmlns:a16="http://schemas.microsoft.com/office/drawing/2014/main" id="{B9786033-6768-BE6A-39C7-78B4D19D3A06}"/>
              </a:ext>
            </a:extLst>
          </p:cNvPr>
          <p:cNvPicPr>
            <a:picLocks noChangeAspect="1"/>
          </p:cNvPicPr>
          <p:nvPr/>
        </p:nvPicPr>
        <p:blipFill>
          <a:blip r:embed="rId3"/>
          <a:stretch>
            <a:fillRect/>
          </a:stretch>
        </p:blipFill>
        <p:spPr>
          <a:xfrm>
            <a:off x="1398647" y="73227"/>
            <a:ext cx="5092777" cy="6573124"/>
          </a:xfrm>
          <a:prstGeom prst="rect">
            <a:avLst/>
          </a:prstGeom>
        </p:spPr>
      </p:pic>
    </p:spTree>
    <p:extLst>
      <p:ext uri="{BB962C8B-B14F-4D97-AF65-F5344CB8AC3E}">
        <p14:creationId xmlns:p14="http://schemas.microsoft.com/office/powerpoint/2010/main" val="10479502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52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11082-27DD-5879-835D-EC8A24BAA2DB}"/>
              </a:ext>
            </a:extLst>
          </p:cNvPr>
          <p:cNvSpPr>
            <a:spLocks noGrp="1"/>
          </p:cNvSpPr>
          <p:nvPr>
            <p:ph type="title"/>
          </p:nvPr>
        </p:nvSpPr>
        <p:spPr>
          <a:xfrm>
            <a:off x="0" y="342490"/>
            <a:ext cx="12191999" cy="521110"/>
          </a:xfrm>
        </p:spPr>
        <p:txBody>
          <a:bodyPr>
            <a:normAutofit fontScale="90000"/>
          </a:bodyPr>
          <a:lstStyle/>
          <a:p>
            <a:pPr algn="ctr"/>
            <a:r>
              <a:rPr lang="en-US" sz="5300" b="1" cap="all">
                <a:solidFill>
                  <a:schemeClr val="bg2">
                    <a:lumMod val="50000"/>
                  </a:schemeClr>
                </a:solidFill>
                <a:ea typeface="+mj-ea"/>
                <a:cs typeface="+mj-cs"/>
              </a:rPr>
              <a:t>Military Options</a:t>
            </a:r>
            <a:br>
              <a:rPr lang="en-US" sz="3200" b="1" cap="all">
                <a:solidFill>
                  <a:schemeClr val="bg2">
                    <a:lumMod val="50000"/>
                  </a:schemeClr>
                </a:solidFill>
                <a:ea typeface="+mj-ea"/>
                <a:cs typeface="+mj-cs"/>
              </a:rPr>
            </a:br>
            <a:endParaRPr lang="en-US"/>
          </a:p>
        </p:txBody>
      </p:sp>
      <p:sp>
        <p:nvSpPr>
          <p:cNvPr id="3" name="Text Placeholder 2">
            <a:extLst>
              <a:ext uri="{FF2B5EF4-FFF2-40B4-BE49-F238E27FC236}">
                <a16:creationId xmlns:a16="http://schemas.microsoft.com/office/drawing/2014/main" id="{C41D32A4-3AEF-66BF-7AC5-0EDCC42AC814}"/>
              </a:ext>
            </a:extLst>
          </p:cNvPr>
          <p:cNvSpPr>
            <a:spLocks noGrp="1"/>
          </p:cNvSpPr>
          <p:nvPr>
            <p:ph type="body" idx="1"/>
          </p:nvPr>
        </p:nvSpPr>
        <p:spPr>
          <a:xfrm>
            <a:off x="1573161" y="2229661"/>
            <a:ext cx="8523292" cy="4527755"/>
          </a:xfrm>
        </p:spPr>
        <p:txBody>
          <a:bodyPr>
            <a:noAutofit/>
          </a:bodyPr>
          <a:lstStyle/>
          <a:p>
            <a:r>
              <a:rPr lang="en-US" sz="2400" b="1" dirty="0">
                <a:solidFill>
                  <a:schemeClr val="bg2">
                    <a:lumMod val="50000"/>
                  </a:schemeClr>
                </a:solidFill>
              </a:rPr>
              <a:t>Research different branches</a:t>
            </a:r>
          </a:p>
          <a:p>
            <a:r>
              <a:rPr lang="en-US" sz="2400" b="1" dirty="0">
                <a:solidFill>
                  <a:schemeClr val="bg2">
                    <a:lumMod val="50000"/>
                  </a:schemeClr>
                </a:solidFill>
              </a:rPr>
              <a:t>Speak with ROTC instructors and service recruiters</a:t>
            </a:r>
          </a:p>
          <a:p>
            <a:r>
              <a:rPr lang="en-US" sz="2400" b="1" dirty="0">
                <a:solidFill>
                  <a:schemeClr val="bg2">
                    <a:lumMod val="50000"/>
                  </a:schemeClr>
                </a:solidFill>
              </a:rPr>
              <a:t>Investigate ROTC opportunities</a:t>
            </a:r>
          </a:p>
          <a:p>
            <a:r>
              <a:rPr lang="en-US" sz="2400" b="1" dirty="0">
                <a:solidFill>
                  <a:schemeClr val="bg2">
                    <a:lumMod val="50000"/>
                  </a:schemeClr>
                </a:solidFill>
              </a:rPr>
              <a:t>Take the ASVAB </a:t>
            </a:r>
          </a:p>
          <a:p>
            <a:r>
              <a:rPr lang="en-US" sz="2400" b="1" dirty="0">
                <a:solidFill>
                  <a:schemeClr val="bg2">
                    <a:lumMod val="50000"/>
                  </a:schemeClr>
                </a:solidFill>
              </a:rPr>
              <a:t>Pass the medical and physical exams</a:t>
            </a:r>
          </a:p>
          <a:p>
            <a:r>
              <a:rPr lang="en-US" sz="2400" b="1" dirty="0">
                <a:solidFill>
                  <a:schemeClr val="bg2">
                    <a:lumMod val="50000"/>
                  </a:schemeClr>
                </a:solidFill>
              </a:rPr>
              <a:t>Meet with a service enlistment counselor</a:t>
            </a:r>
          </a:p>
          <a:p>
            <a:r>
              <a:rPr lang="en-US" sz="2400" b="1" dirty="0">
                <a:solidFill>
                  <a:schemeClr val="bg2">
                    <a:lumMod val="50000"/>
                  </a:schemeClr>
                </a:solidFill>
              </a:rPr>
              <a:t>Take the Oath of Enlistment</a:t>
            </a:r>
          </a:p>
          <a:p>
            <a:r>
              <a:rPr lang="en-US" sz="2400" b="1" dirty="0">
                <a:solidFill>
                  <a:schemeClr val="bg2">
                    <a:lumMod val="50000"/>
                  </a:schemeClr>
                </a:solidFill>
              </a:rPr>
              <a:t>Academy appointment process starts the junior year.  If you are considering a military academy, START now by seeing your school counselor.</a:t>
            </a:r>
          </a:p>
        </p:txBody>
      </p:sp>
      <p:pic>
        <p:nvPicPr>
          <p:cNvPr id="4" name="Picture 4" descr="A picture containing shape">
            <a:extLst>
              <a:ext uri="{FF2B5EF4-FFF2-40B4-BE49-F238E27FC236}">
                <a16:creationId xmlns:a16="http://schemas.microsoft.com/office/drawing/2014/main" id="{605E47D7-8D54-E619-9201-800787C90539}"/>
              </a:ext>
            </a:extLst>
          </p:cNvPr>
          <p:cNvPicPr>
            <a:picLocks noChangeAspect="1"/>
          </p:cNvPicPr>
          <p:nvPr/>
        </p:nvPicPr>
        <p:blipFill>
          <a:blip r:embed="rId3"/>
          <a:stretch>
            <a:fillRect/>
          </a:stretch>
        </p:blipFill>
        <p:spPr>
          <a:xfrm>
            <a:off x="1573161" y="863600"/>
            <a:ext cx="9478297" cy="1260168"/>
          </a:xfrm>
          <a:prstGeom prst="rect">
            <a:avLst/>
          </a:prstGeom>
        </p:spPr>
      </p:pic>
    </p:spTree>
    <p:extLst>
      <p:ext uri="{BB962C8B-B14F-4D97-AF65-F5344CB8AC3E}">
        <p14:creationId xmlns:p14="http://schemas.microsoft.com/office/powerpoint/2010/main" val="4073026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8A7BB-DDBC-9E75-867B-E95D910F7DA9}"/>
              </a:ext>
            </a:extLst>
          </p:cNvPr>
          <p:cNvSpPr>
            <a:spLocks noGrp="1"/>
          </p:cNvSpPr>
          <p:nvPr>
            <p:ph type="title"/>
          </p:nvPr>
        </p:nvSpPr>
        <p:spPr>
          <a:xfrm>
            <a:off x="1128570" y="157462"/>
            <a:ext cx="10058400" cy="1609344"/>
          </a:xfrm>
        </p:spPr>
        <p:txBody>
          <a:bodyPr>
            <a:normAutofit fontScale="90000"/>
          </a:bodyPr>
          <a:lstStyle/>
          <a:p>
            <a:r>
              <a:rPr lang="en-US" sz="6000" b="1" dirty="0"/>
              <a:t>How subjects are graded</a:t>
            </a:r>
          </a:p>
        </p:txBody>
      </p:sp>
      <p:sp>
        <p:nvSpPr>
          <p:cNvPr id="3" name="Content Placeholder 2">
            <a:extLst>
              <a:ext uri="{FF2B5EF4-FFF2-40B4-BE49-F238E27FC236}">
                <a16:creationId xmlns:a16="http://schemas.microsoft.com/office/drawing/2014/main" id="{7F84BC0D-2C21-40CC-C555-ECE4F1020E91}"/>
              </a:ext>
            </a:extLst>
          </p:cNvPr>
          <p:cNvSpPr>
            <a:spLocks noGrp="1"/>
          </p:cNvSpPr>
          <p:nvPr>
            <p:ph idx="1"/>
          </p:nvPr>
        </p:nvSpPr>
        <p:spPr>
          <a:xfrm>
            <a:off x="1128570" y="1559095"/>
            <a:ext cx="10058400" cy="2089865"/>
          </a:xfrm>
        </p:spPr>
        <p:txBody>
          <a:bodyPr vert="horz" lIns="91440" tIns="45720" rIns="91440" bIns="45720" rtlCol="0" anchor="t">
            <a:normAutofit/>
          </a:bodyPr>
          <a:lstStyle/>
          <a:p>
            <a:r>
              <a:rPr lang="en-US" sz="2800" dirty="0"/>
              <a:t>from 7 to 1, with 7 being highest</a:t>
            </a:r>
          </a:p>
          <a:p>
            <a:r>
              <a:rPr lang="en-US" sz="2800" dirty="0"/>
              <a:t>1-3:  no pass</a:t>
            </a:r>
          </a:p>
          <a:p>
            <a:r>
              <a:rPr lang="en-US" sz="2800" dirty="0"/>
              <a:t>+5: High achievement</a:t>
            </a:r>
          </a:p>
          <a:p>
            <a:endParaRPr lang="en-US" dirty="0"/>
          </a:p>
        </p:txBody>
      </p:sp>
      <p:sp>
        <p:nvSpPr>
          <p:cNvPr id="4" name="Title 1">
            <a:extLst>
              <a:ext uri="{FF2B5EF4-FFF2-40B4-BE49-F238E27FC236}">
                <a16:creationId xmlns:a16="http://schemas.microsoft.com/office/drawing/2014/main" id="{1C94EFF8-49E8-8E6B-3201-C308DAC2E62D}"/>
              </a:ext>
            </a:extLst>
          </p:cNvPr>
          <p:cNvSpPr txBox="1">
            <a:spLocks/>
          </p:cNvSpPr>
          <p:nvPr/>
        </p:nvSpPr>
        <p:spPr>
          <a:xfrm>
            <a:off x="1128570" y="3009048"/>
            <a:ext cx="100584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dirty="0"/>
              <a:t>How the core is graded</a:t>
            </a:r>
          </a:p>
        </p:txBody>
      </p:sp>
      <p:sp>
        <p:nvSpPr>
          <p:cNvPr id="5" name="Content Placeholder 2">
            <a:extLst>
              <a:ext uri="{FF2B5EF4-FFF2-40B4-BE49-F238E27FC236}">
                <a16:creationId xmlns:a16="http://schemas.microsoft.com/office/drawing/2014/main" id="{F848B9CE-2839-29E3-F926-8001EF6F0F99}"/>
              </a:ext>
            </a:extLst>
          </p:cNvPr>
          <p:cNvSpPr txBox="1">
            <a:spLocks/>
          </p:cNvSpPr>
          <p:nvPr/>
        </p:nvSpPr>
        <p:spPr>
          <a:xfrm>
            <a:off x="1066800" y="4433936"/>
            <a:ext cx="10058400" cy="2089865"/>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r>
              <a:rPr lang="en-US" dirty="0"/>
              <a:t>EE AND TOK from A- E, with E being not passing</a:t>
            </a:r>
          </a:p>
          <a:p>
            <a:r>
              <a:rPr lang="en-US" dirty="0"/>
              <a:t>CAS: Requirements have been fully satisfied </a:t>
            </a:r>
          </a:p>
        </p:txBody>
      </p:sp>
      <p:pic>
        <p:nvPicPr>
          <p:cNvPr id="6" name="Picture 2" descr="Logos and programme models - International Baccalaureate®">
            <a:extLst>
              <a:ext uri="{FF2B5EF4-FFF2-40B4-BE49-F238E27FC236}">
                <a16:creationId xmlns:a16="http://schemas.microsoft.com/office/drawing/2014/main" id="{4BBB6F95-D474-F1FC-560C-8C5CA9C6DF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613" y="5293302"/>
            <a:ext cx="1253333" cy="1230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876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112B1-78DE-4A18-B31F-EC97D4218432}"/>
              </a:ext>
            </a:extLst>
          </p:cNvPr>
          <p:cNvSpPr>
            <a:spLocks noGrp="1"/>
          </p:cNvSpPr>
          <p:nvPr>
            <p:ph type="title"/>
          </p:nvPr>
        </p:nvSpPr>
        <p:spPr>
          <a:xfrm>
            <a:off x="1051560" y="543480"/>
            <a:ext cx="9966960" cy="3525056"/>
          </a:xfrm>
          <a:noFill/>
        </p:spPr>
        <p:txBody>
          <a:bodyPr vert="horz" lIns="91440" tIns="45720" rIns="91440" bIns="45720" rtlCol="0" anchor="b">
            <a:normAutofit fontScale="90000"/>
          </a:bodyPr>
          <a:lstStyle/>
          <a:p>
            <a:pPr algn="ctr">
              <a:lnSpc>
                <a:spcPct val="80000"/>
              </a:lnSpc>
            </a:pPr>
            <a:r>
              <a:rPr lang="en-US" sz="9600">
                <a:solidFill>
                  <a:srgbClr val="FFFFFF"/>
                </a:solidFill>
              </a:rPr>
              <a:t>PAYING FOR Postsecondary Education</a:t>
            </a:r>
          </a:p>
        </p:txBody>
      </p:sp>
      <p:sp>
        <p:nvSpPr>
          <p:cNvPr id="3" name="Content Placeholder 2">
            <a:extLst>
              <a:ext uri="{FF2B5EF4-FFF2-40B4-BE49-F238E27FC236}">
                <a16:creationId xmlns:a16="http://schemas.microsoft.com/office/drawing/2014/main" id="{10907EFF-B09F-43D9-98F5-7562E071B230}"/>
              </a:ext>
            </a:extLst>
          </p:cNvPr>
          <p:cNvSpPr>
            <a:spLocks noGrp="1"/>
          </p:cNvSpPr>
          <p:nvPr>
            <p:ph idx="1"/>
          </p:nvPr>
        </p:nvSpPr>
        <p:spPr>
          <a:xfrm>
            <a:off x="972194" y="4187509"/>
            <a:ext cx="9948672" cy="1486158"/>
          </a:xfrm>
        </p:spPr>
        <p:txBody>
          <a:bodyPr vert="horz" lIns="91440" tIns="45720" rIns="91440" bIns="45720" rtlCol="0">
            <a:normAutofit/>
          </a:bodyPr>
          <a:lstStyle/>
          <a:p>
            <a:pPr marL="0" indent="0" algn="ctr">
              <a:buNone/>
            </a:pPr>
            <a:r>
              <a:rPr lang="en-US" sz="2400" b="1" dirty="0">
                <a:solidFill>
                  <a:schemeClr val="tx2">
                    <a:lumMod val="60000"/>
                    <a:lumOff val="40000"/>
                  </a:schemeClr>
                </a:solidFill>
              </a:rPr>
              <a:t> </a:t>
            </a:r>
            <a:endParaRPr lang="en-US" sz="2800" b="1" dirty="0">
              <a:solidFill>
                <a:schemeClr val="tx2">
                  <a:lumMod val="60000"/>
                  <a:lumOff val="40000"/>
                </a:schemeClr>
              </a:solidFill>
            </a:endParaRPr>
          </a:p>
        </p:txBody>
      </p:sp>
    </p:spTree>
    <p:extLst>
      <p:ext uri="{BB962C8B-B14F-4D97-AF65-F5344CB8AC3E}">
        <p14:creationId xmlns:p14="http://schemas.microsoft.com/office/powerpoint/2010/main" val="82893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FF26C-37BD-AE4E-29BA-3850BF2B961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CE0585A-89A0-769F-5678-550964EA34A6}"/>
              </a:ext>
            </a:extLst>
          </p:cNvPr>
          <p:cNvSpPr>
            <a:spLocks noGrp="1"/>
          </p:cNvSpPr>
          <p:nvPr>
            <p:ph idx="1"/>
          </p:nvPr>
        </p:nvSpPr>
        <p:spPr/>
        <p:txBody>
          <a:bodyPr>
            <a:normAutofit/>
          </a:bodyPr>
          <a:lstStyle/>
          <a:p>
            <a:r>
              <a:rPr lang="en-US" sz="3200" dirty="0">
                <a:solidFill>
                  <a:schemeClr val="tx1"/>
                </a:solidFill>
              </a:rPr>
              <a:t>Application Fee Waiver </a:t>
            </a:r>
          </a:p>
          <a:p>
            <a:endParaRPr lang="en-US" sz="3200" dirty="0">
              <a:solidFill>
                <a:schemeClr val="tx1"/>
              </a:solidFill>
            </a:endParaRPr>
          </a:p>
        </p:txBody>
      </p:sp>
      <p:graphicFrame>
        <p:nvGraphicFramePr>
          <p:cNvPr id="4" name="Object 3">
            <a:extLst>
              <a:ext uri="{FF2B5EF4-FFF2-40B4-BE49-F238E27FC236}">
                <a16:creationId xmlns:a16="http://schemas.microsoft.com/office/drawing/2014/main" id="{89CB53EE-E5F4-A35A-A39E-C25FA92062B4}"/>
              </a:ext>
            </a:extLst>
          </p:cNvPr>
          <p:cNvGraphicFramePr>
            <a:graphicFrameLocks noChangeAspect="1"/>
          </p:cNvGraphicFramePr>
          <p:nvPr>
            <p:extLst>
              <p:ext uri="{D42A27DB-BD31-4B8C-83A1-F6EECF244321}">
                <p14:modId xmlns:p14="http://schemas.microsoft.com/office/powerpoint/2010/main" val="3989610907"/>
              </p:ext>
            </p:extLst>
          </p:nvPr>
        </p:nvGraphicFramePr>
        <p:xfrm>
          <a:off x="6358599" y="96768"/>
          <a:ext cx="5149189" cy="6664463"/>
        </p:xfrm>
        <a:graphic>
          <a:graphicData uri="http://schemas.openxmlformats.org/presentationml/2006/ole">
            <mc:AlternateContent xmlns:mc="http://schemas.openxmlformats.org/markup-compatibility/2006">
              <mc:Choice xmlns:v="urn:schemas-microsoft-com:vml" Requires="v">
                <p:oleObj name="Acrobat Document" r:id="rId2" imgW="5829257" imgH="7543568" progId="Acrobat.Document.DC">
                  <p:embed/>
                </p:oleObj>
              </mc:Choice>
              <mc:Fallback>
                <p:oleObj name="Acrobat Document" r:id="rId2" imgW="5829257" imgH="7543568" progId="Acrobat.Document.DC">
                  <p:embed/>
                  <p:pic>
                    <p:nvPicPr>
                      <p:cNvPr id="0" name=""/>
                      <p:cNvPicPr/>
                      <p:nvPr/>
                    </p:nvPicPr>
                    <p:blipFill>
                      <a:blip r:embed="rId3"/>
                      <a:stretch>
                        <a:fillRect/>
                      </a:stretch>
                    </p:blipFill>
                    <p:spPr>
                      <a:xfrm>
                        <a:off x="6358599" y="96768"/>
                        <a:ext cx="5149189" cy="6664463"/>
                      </a:xfrm>
                      <a:prstGeom prst="rect">
                        <a:avLst/>
                      </a:prstGeom>
                    </p:spPr>
                  </p:pic>
                </p:oleObj>
              </mc:Fallback>
            </mc:AlternateContent>
          </a:graphicData>
        </a:graphic>
      </p:graphicFrame>
    </p:spTree>
    <p:extLst>
      <p:ext uri="{BB962C8B-B14F-4D97-AF65-F5344CB8AC3E}">
        <p14:creationId xmlns:p14="http://schemas.microsoft.com/office/powerpoint/2010/main" val="24300993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4CD41-AA95-451C-832C-444A45672FB1}"/>
              </a:ext>
            </a:extLst>
          </p:cNvPr>
          <p:cNvSpPr>
            <a:spLocks noGrp="1"/>
          </p:cNvSpPr>
          <p:nvPr>
            <p:ph type="title"/>
          </p:nvPr>
        </p:nvSpPr>
        <p:spPr>
          <a:xfrm>
            <a:off x="345019" y="219003"/>
            <a:ext cx="4730451" cy="933593"/>
          </a:xfrm>
        </p:spPr>
        <p:txBody>
          <a:bodyPr>
            <a:normAutofit/>
          </a:bodyPr>
          <a:lstStyle/>
          <a:p>
            <a:r>
              <a:rPr lang="en-US" sz="4400" b="1"/>
              <a:t>Financial aid</a:t>
            </a:r>
          </a:p>
        </p:txBody>
      </p:sp>
      <p:sp>
        <p:nvSpPr>
          <p:cNvPr id="3" name="Content Placeholder 2">
            <a:extLst>
              <a:ext uri="{FF2B5EF4-FFF2-40B4-BE49-F238E27FC236}">
                <a16:creationId xmlns:a16="http://schemas.microsoft.com/office/drawing/2014/main" id="{2AFD593C-7B84-4C25-B0FF-C75FD6916645}"/>
              </a:ext>
            </a:extLst>
          </p:cNvPr>
          <p:cNvSpPr>
            <a:spLocks noGrp="1"/>
          </p:cNvSpPr>
          <p:nvPr>
            <p:ph idx="1"/>
          </p:nvPr>
        </p:nvSpPr>
        <p:spPr>
          <a:xfrm>
            <a:off x="345019" y="1254991"/>
            <a:ext cx="5455280" cy="4910281"/>
          </a:xfrm>
        </p:spPr>
        <p:txBody>
          <a:bodyPr vert="horz" lIns="91440" tIns="45720" rIns="91440" bIns="45720" rtlCol="0" anchor="t">
            <a:normAutofit/>
          </a:bodyPr>
          <a:lstStyle/>
          <a:p>
            <a:pPr marL="0" indent="0" eaLnBrk="1" hangingPunct="1">
              <a:buFont typeface="Brush Script MT" panose="03060802040406070304" pitchFamily="66" charset="0"/>
              <a:buNone/>
              <a:defRPr/>
            </a:pPr>
            <a:r>
              <a:rPr lang="en-US" altLang="en-US" b="1"/>
              <a:t>Money to help pay for college.</a:t>
            </a:r>
          </a:p>
          <a:p>
            <a:pPr marL="0" indent="0" eaLnBrk="1" hangingPunct="1">
              <a:buFont typeface="Brush Script MT" panose="03060802040406070304" pitchFamily="66" charset="0"/>
              <a:buNone/>
              <a:defRPr/>
            </a:pPr>
            <a:r>
              <a:rPr lang="en-US" altLang="en-US" b="1"/>
              <a:t>To qualify, you MUST apply!</a:t>
            </a:r>
          </a:p>
          <a:p>
            <a:pPr marL="0" indent="0" eaLnBrk="1" hangingPunct="1">
              <a:buFont typeface="Brush Script MT" panose="03060802040406070304" pitchFamily="66" charset="0"/>
              <a:buNone/>
              <a:defRPr/>
            </a:pPr>
            <a:endParaRPr lang="en-US" altLang="en-US" sz="1600" b="1"/>
          </a:p>
          <a:p>
            <a:pPr marL="0" indent="0" eaLnBrk="1" hangingPunct="1">
              <a:buFont typeface="Brush Script MT" panose="03060802040406070304" pitchFamily="66" charset="0"/>
              <a:buNone/>
              <a:defRPr/>
            </a:pPr>
            <a:r>
              <a:rPr lang="en-US" altLang="en-US" b="1"/>
              <a:t>Sources of Financial Aid</a:t>
            </a:r>
          </a:p>
          <a:p>
            <a:pPr eaLnBrk="1" hangingPunct="1">
              <a:defRPr/>
            </a:pPr>
            <a:r>
              <a:rPr lang="en-US" altLang="en-US" sz="1600" b="1"/>
              <a:t>Federal government </a:t>
            </a:r>
          </a:p>
          <a:p>
            <a:pPr eaLnBrk="1" hangingPunct="1">
              <a:defRPr/>
            </a:pPr>
            <a:r>
              <a:rPr lang="en-US" altLang="en-US" sz="1600" b="1"/>
              <a:t>State government</a:t>
            </a:r>
          </a:p>
          <a:p>
            <a:pPr eaLnBrk="1" hangingPunct="1">
              <a:defRPr/>
            </a:pPr>
            <a:r>
              <a:rPr lang="en-US" altLang="en-US" sz="1600" b="1"/>
              <a:t>Academic institutions</a:t>
            </a:r>
          </a:p>
          <a:p>
            <a:pPr eaLnBrk="1" hangingPunct="1">
              <a:defRPr/>
            </a:pPr>
            <a:r>
              <a:rPr lang="en-US" altLang="en-US" sz="1600" b="1"/>
              <a:t>Private organizations</a:t>
            </a:r>
          </a:p>
          <a:p>
            <a:pPr eaLnBrk="1" hangingPunct="1">
              <a:defRPr/>
            </a:pPr>
            <a:r>
              <a:rPr lang="en-US" altLang="en-US" sz="1600" b="1"/>
              <a:t>Banks and lending companies</a:t>
            </a:r>
          </a:p>
          <a:p>
            <a:pPr marL="0" indent="0">
              <a:buClr>
                <a:srgbClr val="9E3611"/>
              </a:buClr>
              <a:buNone/>
            </a:pPr>
            <a:endParaRPr lang="en-US" altLang="en-US" sz="1600" b="1"/>
          </a:p>
        </p:txBody>
      </p:sp>
      <p:pic>
        <p:nvPicPr>
          <p:cNvPr id="4" name="Picture 4" descr="Pile of American dollar banknotes">
            <a:extLst>
              <a:ext uri="{FF2B5EF4-FFF2-40B4-BE49-F238E27FC236}">
                <a16:creationId xmlns:a16="http://schemas.microsoft.com/office/drawing/2014/main" id="{2EE4DB77-65A7-B825-398C-138D848FCFED}"/>
              </a:ext>
            </a:extLst>
          </p:cNvPr>
          <p:cNvPicPr>
            <a:picLocks noChangeAspect="1"/>
          </p:cNvPicPr>
          <p:nvPr/>
        </p:nvPicPr>
        <p:blipFill rotWithShape="1">
          <a:blip r:embed="rId3"/>
          <a:srcRect l="19273" r="12061"/>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Tree>
    <p:extLst>
      <p:ext uri="{BB962C8B-B14F-4D97-AF65-F5344CB8AC3E}">
        <p14:creationId xmlns:p14="http://schemas.microsoft.com/office/powerpoint/2010/main" val="17461287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4CD41-AA95-451C-832C-444A45672FB1}"/>
              </a:ext>
            </a:extLst>
          </p:cNvPr>
          <p:cNvSpPr>
            <a:spLocks noGrp="1"/>
          </p:cNvSpPr>
          <p:nvPr>
            <p:ph type="title"/>
          </p:nvPr>
        </p:nvSpPr>
        <p:spPr>
          <a:xfrm>
            <a:off x="345019" y="219003"/>
            <a:ext cx="4730451" cy="933593"/>
          </a:xfrm>
        </p:spPr>
        <p:txBody>
          <a:bodyPr>
            <a:normAutofit/>
          </a:bodyPr>
          <a:lstStyle/>
          <a:p>
            <a:r>
              <a:rPr lang="en-US" sz="4400" b="1"/>
              <a:t>FAFSA</a:t>
            </a:r>
          </a:p>
        </p:txBody>
      </p:sp>
      <p:sp>
        <p:nvSpPr>
          <p:cNvPr id="3" name="Content Placeholder 2">
            <a:extLst>
              <a:ext uri="{FF2B5EF4-FFF2-40B4-BE49-F238E27FC236}">
                <a16:creationId xmlns:a16="http://schemas.microsoft.com/office/drawing/2014/main" id="{2AFD593C-7B84-4C25-B0FF-C75FD6916645}"/>
              </a:ext>
            </a:extLst>
          </p:cNvPr>
          <p:cNvSpPr>
            <a:spLocks noGrp="1"/>
          </p:cNvSpPr>
          <p:nvPr>
            <p:ph idx="1"/>
          </p:nvPr>
        </p:nvSpPr>
        <p:spPr>
          <a:xfrm>
            <a:off x="345019" y="1254991"/>
            <a:ext cx="5455280" cy="4910281"/>
          </a:xfrm>
        </p:spPr>
        <p:txBody>
          <a:bodyPr vert="horz" lIns="91440" tIns="45720" rIns="91440" bIns="45720" rtlCol="0" anchor="t">
            <a:normAutofit/>
          </a:bodyPr>
          <a:lstStyle/>
          <a:p>
            <a:pPr marL="0" indent="0">
              <a:buNone/>
              <a:defRPr/>
            </a:pPr>
            <a:r>
              <a:rPr lang="en-US" altLang="en-US" b="1"/>
              <a:t>Expected to open in October 2024</a:t>
            </a:r>
          </a:p>
          <a:p>
            <a:pPr marL="0" indent="0">
              <a:buClr>
                <a:srgbClr val="9E3611"/>
              </a:buClr>
              <a:buNone/>
            </a:pPr>
            <a:endParaRPr lang="en-US" altLang="en-US" sz="1600" b="1"/>
          </a:p>
        </p:txBody>
      </p:sp>
      <p:pic>
        <p:nvPicPr>
          <p:cNvPr id="5" name="Picture 4" descr="A screenshot of a web page&#10;&#10;Description automatically generated">
            <a:extLst>
              <a:ext uri="{FF2B5EF4-FFF2-40B4-BE49-F238E27FC236}">
                <a16:creationId xmlns:a16="http://schemas.microsoft.com/office/drawing/2014/main" id="{96CAFB64-C6E9-C24D-69A4-7D2098A18262}"/>
              </a:ext>
            </a:extLst>
          </p:cNvPr>
          <p:cNvPicPr>
            <a:picLocks noChangeAspect="1"/>
          </p:cNvPicPr>
          <p:nvPr/>
        </p:nvPicPr>
        <p:blipFill>
          <a:blip r:embed="rId3"/>
          <a:stretch>
            <a:fillRect/>
          </a:stretch>
        </p:blipFill>
        <p:spPr>
          <a:xfrm>
            <a:off x="345248" y="1977221"/>
            <a:ext cx="9643476" cy="4531943"/>
          </a:xfrm>
          <a:prstGeom prst="rect">
            <a:avLst/>
          </a:prstGeom>
        </p:spPr>
      </p:pic>
    </p:spTree>
    <p:extLst>
      <p:ext uri="{BB962C8B-B14F-4D97-AF65-F5344CB8AC3E}">
        <p14:creationId xmlns:p14="http://schemas.microsoft.com/office/powerpoint/2010/main" val="35408498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83000">
              <a:srgbClr val="0D95BF"/>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F2DDB-F082-4ABA-A2FA-7F3C0D099E50}"/>
              </a:ext>
            </a:extLst>
          </p:cNvPr>
          <p:cNvSpPr>
            <a:spLocks noGrp="1"/>
          </p:cNvSpPr>
          <p:nvPr>
            <p:ph type="title"/>
          </p:nvPr>
        </p:nvSpPr>
        <p:spPr>
          <a:xfrm>
            <a:off x="894734" y="0"/>
            <a:ext cx="9153833" cy="1507067"/>
          </a:xfrm>
        </p:spPr>
        <p:txBody>
          <a:bodyPr/>
          <a:lstStyle/>
          <a:p>
            <a:r>
              <a:rPr lang="en-US" b="1"/>
              <a:t>Four main types of financial aid</a:t>
            </a:r>
          </a:p>
        </p:txBody>
      </p:sp>
      <p:sp>
        <p:nvSpPr>
          <p:cNvPr id="3" name="Content Placeholder 2">
            <a:extLst>
              <a:ext uri="{FF2B5EF4-FFF2-40B4-BE49-F238E27FC236}">
                <a16:creationId xmlns:a16="http://schemas.microsoft.com/office/drawing/2014/main" id="{14863C58-E458-4990-8DCF-957939B14BE3}"/>
              </a:ext>
            </a:extLst>
          </p:cNvPr>
          <p:cNvSpPr>
            <a:spLocks noGrp="1"/>
          </p:cNvSpPr>
          <p:nvPr>
            <p:ph idx="1"/>
          </p:nvPr>
        </p:nvSpPr>
        <p:spPr>
          <a:xfrm>
            <a:off x="1431464" y="4847302"/>
            <a:ext cx="8534400" cy="412956"/>
          </a:xfrm>
        </p:spPr>
        <p:txBody>
          <a:bodyPr>
            <a:normAutofit fontScale="25000" lnSpcReduction="20000"/>
          </a:bodyPr>
          <a:lstStyle/>
          <a:p>
            <a:pPr eaLnBrk="1" hangingPunct="1">
              <a:lnSpc>
                <a:spcPct val="90000"/>
              </a:lnSpc>
              <a:defRPr/>
            </a:pPr>
            <a:r>
              <a:rPr lang="en-US" altLang="en-US" sz="7200" b="1" dirty="0">
                <a:solidFill>
                  <a:schemeClr val="tx1"/>
                </a:solidFill>
              </a:rPr>
              <a:t>Grants</a:t>
            </a:r>
          </a:p>
          <a:p>
            <a:pPr marL="366713" lvl="1" indent="0" eaLnBrk="1" hangingPunct="1">
              <a:lnSpc>
                <a:spcPct val="90000"/>
              </a:lnSpc>
              <a:buFont typeface="Brush Script MT" panose="03060802040406070304" pitchFamily="66" charset="0"/>
              <a:buNone/>
              <a:defRPr/>
            </a:pPr>
            <a:r>
              <a:rPr lang="en-US" altLang="en-US" sz="7200" dirty="0">
                <a:solidFill>
                  <a:schemeClr val="tx1"/>
                </a:solidFill>
              </a:rPr>
              <a:t>Most are need-based funds that come from federal or state governments and from colleges. Grants do not have to be paid back.</a:t>
            </a:r>
          </a:p>
          <a:p>
            <a:pPr marL="366713" lvl="1" indent="0" eaLnBrk="1" hangingPunct="1">
              <a:lnSpc>
                <a:spcPct val="90000"/>
              </a:lnSpc>
              <a:buFont typeface="Brush Script MT" panose="03060802040406070304" pitchFamily="66" charset="0"/>
              <a:buNone/>
              <a:defRPr/>
            </a:pPr>
            <a:endParaRPr lang="en-US" altLang="en-US" sz="4000" dirty="0">
              <a:solidFill>
                <a:schemeClr val="tx1"/>
              </a:solidFill>
            </a:endParaRPr>
          </a:p>
          <a:p>
            <a:pPr eaLnBrk="1" hangingPunct="1">
              <a:lnSpc>
                <a:spcPct val="90000"/>
              </a:lnSpc>
              <a:defRPr/>
            </a:pPr>
            <a:r>
              <a:rPr lang="en-US" altLang="en-US" sz="7200" b="1" dirty="0">
                <a:solidFill>
                  <a:schemeClr val="tx1"/>
                </a:solidFill>
              </a:rPr>
              <a:t>Scholarships</a:t>
            </a:r>
          </a:p>
          <a:p>
            <a:pPr marL="366713" lvl="1" indent="0" eaLnBrk="1" hangingPunct="1">
              <a:lnSpc>
                <a:spcPct val="90000"/>
              </a:lnSpc>
              <a:buFont typeface="Brush Script MT" panose="03060802040406070304" pitchFamily="66" charset="0"/>
              <a:buNone/>
              <a:defRPr/>
            </a:pPr>
            <a:r>
              <a:rPr lang="en-US" altLang="en-US" sz="7200" dirty="0">
                <a:solidFill>
                  <a:schemeClr val="tx1"/>
                </a:solidFill>
              </a:rPr>
              <a:t>Awards provided by government, colleges or organizations which have specific criteria based on achievement, talent, need, merit or  group membership. Scholarships do not have to be paid back. </a:t>
            </a:r>
          </a:p>
          <a:p>
            <a:pPr marL="366713" lvl="1" indent="0" eaLnBrk="1" hangingPunct="1">
              <a:lnSpc>
                <a:spcPct val="90000"/>
              </a:lnSpc>
              <a:buFont typeface="Brush Script MT" panose="03060802040406070304" pitchFamily="66" charset="0"/>
              <a:buNone/>
              <a:defRPr/>
            </a:pPr>
            <a:endParaRPr lang="en-US" altLang="en-US" sz="4000" dirty="0">
              <a:solidFill>
                <a:schemeClr val="tx1"/>
              </a:solidFill>
            </a:endParaRPr>
          </a:p>
          <a:p>
            <a:pPr eaLnBrk="1" hangingPunct="1">
              <a:lnSpc>
                <a:spcPct val="90000"/>
              </a:lnSpc>
              <a:defRPr/>
            </a:pPr>
            <a:r>
              <a:rPr lang="en-US" altLang="en-US" sz="7200" b="1" dirty="0">
                <a:solidFill>
                  <a:schemeClr val="tx1"/>
                </a:solidFill>
              </a:rPr>
              <a:t>Loans</a:t>
            </a:r>
          </a:p>
          <a:p>
            <a:pPr marL="366713" lvl="1" indent="0" eaLnBrk="1" hangingPunct="1">
              <a:lnSpc>
                <a:spcPct val="120000"/>
              </a:lnSpc>
              <a:buFont typeface="Brush Script MT" panose="03060802040406070304" pitchFamily="66" charset="0"/>
              <a:buNone/>
              <a:defRPr/>
            </a:pPr>
            <a:r>
              <a:rPr lang="en-US" altLang="en-US" sz="7200" dirty="0">
                <a:solidFill>
                  <a:schemeClr val="tx1"/>
                </a:solidFill>
              </a:rPr>
              <a:t>Provided by government, banks, or lending companies. It is borrowed money that must be paid back with interest.</a:t>
            </a:r>
          </a:p>
          <a:p>
            <a:pPr marL="366713" lvl="1" indent="0" eaLnBrk="1" hangingPunct="1">
              <a:lnSpc>
                <a:spcPct val="120000"/>
              </a:lnSpc>
              <a:buFont typeface="Brush Script MT" panose="03060802040406070304" pitchFamily="66" charset="0"/>
              <a:buNone/>
              <a:defRPr/>
            </a:pPr>
            <a:endParaRPr lang="en-US" altLang="en-US" sz="4000" dirty="0">
              <a:solidFill>
                <a:schemeClr val="tx1"/>
              </a:solidFill>
            </a:endParaRPr>
          </a:p>
          <a:p>
            <a:pPr eaLnBrk="1" hangingPunct="1">
              <a:lnSpc>
                <a:spcPct val="90000"/>
              </a:lnSpc>
              <a:defRPr/>
            </a:pPr>
            <a:r>
              <a:rPr lang="en-US" altLang="en-US" sz="7200" b="1" dirty="0">
                <a:solidFill>
                  <a:schemeClr val="tx1"/>
                </a:solidFill>
              </a:rPr>
              <a:t>Work‐Study Programs</a:t>
            </a:r>
          </a:p>
          <a:p>
            <a:pPr marL="366713" lvl="1" indent="0" eaLnBrk="1" hangingPunct="1">
              <a:lnSpc>
                <a:spcPct val="90000"/>
              </a:lnSpc>
              <a:buFont typeface="Brush Script MT" panose="03060802040406070304" pitchFamily="66" charset="0"/>
              <a:buNone/>
              <a:defRPr/>
            </a:pPr>
            <a:r>
              <a:rPr lang="en-US" altLang="en-US" sz="7200" dirty="0">
                <a:solidFill>
                  <a:schemeClr val="tx1"/>
                </a:solidFill>
              </a:rPr>
              <a:t>Federal program that offers paid part-jobs to students with financial need.  Jobs are usually on campus.</a:t>
            </a:r>
          </a:p>
          <a:p>
            <a:pPr marL="366713" lvl="1" indent="0" eaLnBrk="1" hangingPunct="1">
              <a:lnSpc>
                <a:spcPct val="90000"/>
              </a:lnSpc>
              <a:buFont typeface="Brush Script MT" panose="03060802040406070304" pitchFamily="66" charset="0"/>
              <a:buNone/>
              <a:defRPr/>
            </a:pPr>
            <a:endParaRPr lang="en-US" altLang="en-US" sz="4000" dirty="0">
              <a:solidFill>
                <a:schemeClr val="tx1"/>
              </a:solidFill>
            </a:endParaRPr>
          </a:p>
          <a:p>
            <a:pPr marL="366713" lvl="1" indent="0">
              <a:buNone/>
              <a:defRPr/>
            </a:pPr>
            <a:r>
              <a:rPr lang="en-US" altLang="en-US" sz="6400" b="1" dirty="0">
                <a:solidFill>
                  <a:schemeClr val="tx1"/>
                </a:solidFill>
              </a:rPr>
              <a:t>For more information and specific examples, refer to the 2024 Handbook.</a:t>
            </a:r>
          </a:p>
          <a:p>
            <a:pPr marL="366713" lvl="1" indent="0" eaLnBrk="1" hangingPunct="1">
              <a:lnSpc>
                <a:spcPct val="90000"/>
              </a:lnSpc>
              <a:buFont typeface="Brush Script MT" panose="03060802040406070304" pitchFamily="66" charset="0"/>
              <a:buNone/>
              <a:defRPr/>
            </a:pPr>
            <a:endParaRPr lang="en-US" altLang="en-US" sz="6400" dirty="0"/>
          </a:p>
          <a:p>
            <a:pPr marL="366713" lvl="1" indent="0" eaLnBrk="1" hangingPunct="1">
              <a:lnSpc>
                <a:spcPct val="90000"/>
              </a:lnSpc>
              <a:buFont typeface="Brush Script MT" panose="03060802040406070304" pitchFamily="66" charset="0"/>
              <a:buNone/>
              <a:defRPr/>
            </a:pPr>
            <a:endParaRPr lang="en-US" altLang="en-US" sz="6400" dirty="0"/>
          </a:p>
          <a:p>
            <a:pPr marL="366713" lvl="1" indent="0" eaLnBrk="1" hangingPunct="1">
              <a:lnSpc>
                <a:spcPct val="90000"/>
              </a:lnSpc>
              <a:buFont typeface="Brush Script MT" panose="03060802040406070304" pitchFamily="66" charset="0"/>
              <a:buNone/>
              <a:defRPr/>
            </a:pPr>
            <a:endParaRPr lang="en-US" altLang="en-US" sz="6400" dirty="0"/>
          </a:p>
          <a:p>
            <a:pPr marL="366713" lvl="1" indent="0" eaLnBrk="1" hangingPunct="1">
              <a:lnSpc>
                <a:spcPct val="90000"/>
              </a:lnSpc>
              <a:buFont typeface="Brush Script MT" panose="03060802040406070304" pitchFamily="66" charset="0"/>
              <a:buNone/>
              <a:defRPr/>
            </a:pPr>
            <a:endParaRPr lang="en-US" altLang="en-US" sz="6400" dirty="0"/>
          </a:p>
          <a:p>
            <a:pPr marL="366713" lvl="1" indent="0" eaLnBrk="1" hangingPunct="1">
              <a:lnSpc>
                <a:spcPct val="90000"/>
              </a:lnSpc>
              <a:buFont typeface="Brush Script MT" panose="03060802040406070304" pitchFamily="66" charset="0"/>
              <a:buNone/>
              <a:defRPr/>
            </a:pPr>
            <a:endParaRPr lang="en-US" altLang="en-US" sz="6400" dirty="0"/>
          </a:p>
          <a:p>
            <a:pPr marL="366713" lvl="1" indent="0" eaLnBrk="1" hangingPunct="1">
              <a:lnSpc>
                <a:spcPct val="90000"/>
              </a:lnSpc>
              <a:buFont typeface="Brush Script MT" panose="03060802040406070304" pitchFamily="66" charset="0"/>
              <a:buNone/>
              <a:defRPr/>
            </a:pPr>
            <a:endParaRPr lang="en-US" altLang="en-US" sz="6400" dirty="0"/>
          </a:p>
          <a:p>
            <a:pPr marL="366713" lvl="1" indent="0" eaLnBrk="1" hangingPunct="1">
              <a:lnSpc>
                <a:spcPct val="90000"/>
              </a:lnSpc>
              <a:buFont typeface="Brush Script MT" panose="03060802040406070304" pitchFamily="66" charset="0"/>
              <a:buNone/>
              <a:defRPr/>
            </a:pPr>
            <a:endParaRPr lang="en-US" altLang="en-US" sz="6400" b="1" dirty="0"/>
          </a:p>
          <a:p>
            <a:pPr marL="0" indent="0" algn="ctr" eaLnBrk="1" hangingPunct="1">
              <a:lnSpc>
                <a:spcPct val="90000"/>
              </a:lnSpc>
              <a:buFont typeface="Brush Script MT" panose="03060802040406070304" pitchFamily="66" charset="0"/>
              <a:buNone/>
              <a:defRPr/>
            </a:pPr>
            <a:endParaRPr lang="en-US" altLang="en-US" sz="6400" b="1" dirty="0"/>
          </a:p>
          <a:p>
            <a:pPr marL="0" indent="0" algn="ctr" eaLnBrk="1" hangingPunct="1">
              <a:lnSpc>
                <a:spcPct val="90000"/>
              </a:lnSpc>
              <a:buFont typeface="Brush Script MT" panose="03060802040406070304" pitchFamily="66" charset="0"/>
              <a:buNone/>
              <a:defRPr/>
            </a:pPr>
            <a:r>
              <a:rPr lang="en-US" altLang="en-US" sz="6400" b="1" dirty="0"/>
              <a:t>**For more information and for specific examples, refer to your handbook**</a:t>
            </a:r>
          </a:p>
          <a:p>
            <a:endParaRPr lang="en-US" dirty="0"/>
          </a:p>
        </p:txBody>
      </p:sp>
    </p:spTree>
    <p:extLst>
      <p:ext uri="{BB962C8B-B14F-4D97-AF65-F5344CB8AC3E}">
        <p14:creationId xmlns:p14="http://schemas.microsoft.com/office/powerpoint/2010/main" val="3844109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F2F13D-8464-F731-3594-3209685DD82F}"/>
              </a:ext>
            </a:extLst>
          </p:cNvPr>
          <p:cNvPicPr>
            <a:picLocks noChangeAspect="1"/>
          </p:cNvPicPr>
          <p:nvPr/>
        </p:nvPicPr>
        <p:blipFill>
          <a:blip r:embed="rId3"/>
          <a:stretch>
            <a:fillRect/>
          </a:stretch>
        </p:blipFill>
        <p:spPr>
          <a:xfrm>
            <a:off x="2795325" y="6140984"/>
            <a:ext cx="6444031" cy="402371"/>
          </a:xfrm>
          <a:prstGeom prst="rect">
            <a:avLst/>
          </a:prstGeom>
        </p:spPr>
      </p:pic>
      <p:pic>
        <p:nvPicPr>
          <p:cNvPr id="7" name="Picture 6">
            <a:extLst>
              <a:ext uri="{FF2B5EF4-FFF2-40B4-BE49-F238E27FC236}">
                <a16:creationId xmlns:a16="http://schemas.microsoft.com/office/drawing/2014/main" id="{ED63830F-B3B9-0B23-914B-E70E6FBC1B62}"/>
              </a:ext>
            </a:extLst>
          </p:cNvPr>
          <p:cNvPicPr>
            <a:picLocks noChangeAspect="1"/>
          </p:cNvPicPr>
          <p:nvPr/>
        </p:nvPicPr>
        <p:blipFill>
          <a:blip r:embed="rId4"/>
          <a:stretch>
            <a:fillRect/>
          </a:stretch>
        </p:blipFill>
        <p:spPr>
          <a:xfrm>
            <a:off x="4371430" y="4806471"/>
            <a:ext cx="3115110" cy="247685"/>
          </a:xfrm>
          <a:prstGeom prst="rect">
            <a:avLst/>
          </a:prstGeom>
        </p:spPr>
      </p:pic>
      <p:pic>
        <p:nvPicPr>
          <p:cNvPr id="13" name="Picture 12">
            <a:extLst>
              <a:ext uri="{FF2B5EF4-FFF2-40B4-BE49-F238E27FC236}">
                <a16:creationId xmlns:a16="http://schemas.microsoft.com/office/drawing/2014/main" id="{97BB420C-2913-FB6C-1A7B-63A90CF338EE}"/>
              </a:ext>
            </a:extLst>
          </p:cNvPr>
          <p:cNvPicPr>
            <a:picLocks noChangeAspect="1"/>
          </p:cNvPicPr>
          <p:nvPr/>
        </p:nvPicPr>
        <p:blipFill>
          <a:blip r:embed="rId5"/>
          <a:stretch>
            <a:fillRect/>
          </a:stretch>
        </p:blipFill>
        <p:spPr>
          <a:xfrm>
            <a:off x="3502389" y="1407249"/>
            <a:ext cx="5029902" cy="228632"/>
          </a:xfrm>
          <a:prstGeom prst="rect">
            <a:avLst/>
          </a:prstGeom>
        </p:spPr>
      </p:pic>
      <p:pic>
        <p:nvPicPr>
          <p:cNvPr id="15" name="Picture 14">
            <a:extLst>
              <a:ext uri="{FF2B5EF4-FFF2-40B4-BE49-F238E27FC236}">
                <a16:creationId xmlns:a16="http://schemas.microsoft.com/office/drawing/2014/main" id="{81BA7466-9A5F-365F-B354-EE2C2AE8FF93}"/>
              </a:ext>
            </a:extLst>
          </p:cNvPr>
          <p:cNvPicPr>
            <a:picLocks noChangeAspect="1"/>
          </p:cNvPicPr>
          <p:nvPr/>
        </p:nvPicPr>
        <p:blipFill>
          <a:blip r:embed="rId6"/>
          <a:stretch>
            <a:fillRect/>
          </a:stretch>
        </p:blipFill>
        <p:spPr>
          <a:xfrm>
            <a:off x="3147600" y="5054156"/>
            <a:ext cx="5896798" cy="847843"/>
          </a:xfrm>
          <a:prstGeom prst="rect">
            <a:avLst/>
          </a:prstGeom>
        </p:spPr>
      </p:pic>
      <p:sp>
        <p:nvSpPr>
          <p:cNvPr id="16" name="Title 15">
            <a:extLst>
              <a:ext uri="{FF2B5EF4-FFF2-40B4-BE49-F238E27FC236}">
                <a16:creationId xmlns:a16="http://schemas.microsoft.com/office/drawing/2014/main" id="{2AC2F540-9EE4-D3A2-B2D4-E0D5F70D14E5}"/>
              </a:ext>
            </a:extLst>
          </p:cNvPr>
          <p:cNvSpPr>
            <a:spLocks noGrp="1"/>
          </p:cNvSpPr>
          <p:nvPr>
            <p:ph type="title"/>
          </p:nvPr>
        </p:nvSpPr>
        <p:spPr>
          <a:xfrm>
            <a:off x="0" y="128814"/>
            <a:ext cx="12192000" cy="1215641"/>
          </a:xfrm>
        </p:spPr>
        <p:txBody>
          <a:bodyPr>
            <a:normAutofit/>
          </a:bodyPr>
          <a:lstStyle/>
          <a:p>
            <a:pPr algn="ctr"/>
            <a:r>
              <a:rPr lang="en-US" sz="3200" dirty="0"/>
              <a:t>Florida bright futures scholarship program </a:t>
            </a:r>
            <a:br>
              <a:rPr lang="en-US" sz="3200" dirty="0"/>
            </a:br>
            <a:r>
              <a:rPr lang="en-US" sz="3200" dirty="0"/>
              <a:t>2023-2024 info</a:t>
            </a:r>
          </a:p>
        </p:txBody>
      </p:sp>
      <p:pic>
        <p:nvPicPr>
          <p:cNvPr id="2" name="Picture 1" descr="A table with text and numbers&#10;&#10;Description automatically generated">
            <a:extLst>
              <a:ext uri="{FF2B5EF4-FFF2-40B4-BE49-F238E27FC236}">
                <a16:creationId xmlns:a16="http://schemas.microsoft.com/office/drawing/2014/main" id="{78740FAA-5AF4-48AC-43EC-CAA2E03C7C19}"/>
              </a:ext>
            </a:extLst>
          </p:cNvPr>
          <p:cNvPicPr>
            <a:picLocks noChangeAspect="1"/>
          </p:cNvPicPr>
          <p:nvPr/>
        </p:nvPicPr>
        <p:blipFill>
          <a:blip r:embed="rId7"/>
          <a:stretch>
            <a:fillRect/>
          </a:stretch>
        </p:blipFill>
        <p:spPr>
          <a:xfrm>
            <a:off x="2628900" y="1562361"/>
            <a:ext cx="6934200" cy="3086100"/>
          </a:xfrm>
          <a:prstGeom prst="rect">
            <a:avLst/>
          </a:prstGeom>
        </p:spPr>
      </p:pic>
    </p:spTree>
    <p:extLst>
      <p:ext uri="{BB962C8B-B14F-4D97-AF65-F5344CB8AC3E}">
        <p14:creationId xmlns:p14="http://schemas.microsoft.com/office/powerpoint/2010/main" val="14650229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5F27F-B9C2-48FE-BBC5-265DBFB97D49}"/>
              </a:ext>
            </a:extLst>
          </p:cNvPr>
          <p:cNvSpPr>
            <a:spLocks noGrp="1"/>
          </p:cNvSpPr>
          <p:nvPr>
            <p:ph type="title"/>
          </p:nvPr>
        </p:nvSpPr>
        <p:spPr>
          <a:xfrm>
            <a:off x="127820" y="308623"/>
            <a:ext cx="10711377" cy="1154284"/>
          </a:xfrm>
        </p:spPr>
        <p:txBody>
          <a:bodyPr>
            <a:normAutofit fontScale="90000"/>
          </a:bodyPr>
          <a:lstStyle/>
          <a:p>
            <a:pPr algn="ctr"/>
            <a:r>
              <a:rPr lang="en-US" sz="5400" b="1">
                <a:ea typeface="+mn-ea"/>
                <a:cs typeface="+mn-cs"/>
              </a:rPr>
              <a:t>TOP TIPS For SCHOLARSHIPs</a:t>
            </a:r>
            <a:br>
              <a:rPr lang="en-US" sz="5400" b="1">
                <a:ea typeface="+mn-ea"/>
                <a:cs typeface="+mn-cs"/>
              </a:rPr>
            </a:br>
            <a:endParaRPr lang="en-US"/>
          </a:p>
        </p:txBody>
      </p:sp>
      <p:sp>
        <p:nvSpPr>
          <p:cNvPr id="3" name="Content Placeholder 2">
            <a:extLst>
              <a:ext uri="{FF2B5EF4-FFF2-40B4-BE49-F238E27FC236}">
                <a16:creationId xmlns:a16="http://schemas.microsoft.com/office/drawing/2014/main" id="{1F86F233-8299-4727-92B4-7660A564B4C9}"/>
              </a:ext>
            </a:extLst>
          </p:cNvPr>
          <p:cNvSpPr>
            <a:spLocks noGrp="1"/>
          </p:cNvSpPr>
          <p:nvPr>
            <p:ph idx="1"/>
          </p:nvPr>
        </p:nvSpPr>
        <p:spPr>
          <a:xfrm>
            <a:off x="991034" y="1257968"/>
            <a:ext cx="10058400" cy="5494524"/>
          </a:xfrm>
        </p:spPr>
        <p:txBody>
          <a:bodyPr vert="horz" lIns="91440" tIns="45720" rIns="91440" bIns="45720" rtlCol="0" anchor="t">
            <a:normAutofit fontScale="85000" lnSpcReduction="20000"/>
          </a:bodyPr>
          <a:lstStyle/>
          <a:p>
            <a:pPr marL="274320" indent="-274320" eaLnBrk="1" fontAlgn="auto" hangingPunct="1">
              <a:spcAft>
                <a:spcPts val="0"/>
              </a:spcAft>
              <a:buFont typeface="Arial"/>
              <a:buChar char="•"/>
              <a:defRPr/>
            </a:pPr>
            <a:r>
              <a:rPr lang="en-US" sz="2900" b="1" dirty="0">
                <a:solidFill>
                  <a:schemeClr val="tx1"/>
                </a:solidFill>
                <a:ea typeface="+mn-ea"/>
                <a:cs typeface="+mn-cs"/>
              </a:rPr>
              <a:t>Start searching now!</a:t>
            </a:r>
          </a:p>
          <a:p>
            <a:pPr marL="274320" indent="-274320" eaLnBrk="1" fontAlgn="auto" hangingPunct="1">
              <a:spcAft>
                <a:spcPts val="0"/>
              </a:spcAft>
              <a:buFont typeface="Arial"/>
              <a:buChar char="•"/>
              <a:defRPr/>
            </a:pPr>
            <a:r>
              <a:rPr lang="en-US" sz="2900" b="1" dirty="0">
                <a:solidFill>
                  <a:schemeClr val="tx1"/>
                </a:solidFill>
              </a:rPr>
              <a:t>Check the HHS Student Services Canvas Page.  Look for the Scholarship Matrix.  It is published monthly by HCPS.</a:t>
            </a:r>
          </a:p>
          <a:p>
            <a:pPr marL="274320" indent="-274320" eaLnBrk="1" fontAlgn="auto" hangingPunct="1">
              <a:spcAft>
                <a:spcPts val="0"/>
              </a:spcAft>
              <a:buFont typeface="Arial"/>
              <a:buChar char="•"/>
              <a:defRPr/>
            </a:pPr>
            <a:r>
              <a:rPr lang="en-US" sz="2900" b="1" dirty="0">
                <a:solidFill>
                  <a:schemeClr val="tx1"/>
                </a:solidFill>
              </a:rPr>
              <a:t>Look for institution scholarships at prospective schools.</a:t>
            </a:r>
          </a:p>
          <a:p>
            <a:pPr marL="274320" indent="-274320">
              <a:spcAft>
                <a:spcPts val="0"/>
              </a:spcAft>
              <a:buFont typeface="Arial"/>
              <a:buChar char="•"/>
              <a:defRPr/>
            </a:pPr>
            <a:r>
              <a:rPr lang="en-US" sz="2900" b="1" dirty="0">
                <a:solidFill>
                  <a:schemeClr val="tx1"/>
                </a:solidFill>
                <a:ea typeface="+mn-ea"/>
                <a:cs typeface="+mn-cs"/>
              </a:rPr>
              <a:t>Apply if you are eligible.</a:t>
            </a:r>
          </a:p>
          <a:p>
            <a:pPr marL="274320" indent="-274320" eaLnBrk="1" fontAlgn="auto" hangingPunct="1">
              <a:spcAft>
                <a:spcPts val="0"/>
              </a:spcAft>
              <a:buFont typeface="Arial"/>
              <a:buChar char="•"/>
              <a:defRPr/>
            </a:pPr>
            <a:r>
              <a:rPr lang="en-US" sz="2900" b="1" dirty="0">
                <a:solidFill>
                  <a:schemeClr val="tx1"/>
                </a:solidFill>
                <a:ea typeface="+mn-ea"/>
                <a:cs typeface="+mn-cs"/>
              </a:rPr>
              <a:t>Pay attention to deadlines.  </a:t>
            </a:r>
          </a:p>
          <a:p>
            <a:pPr marL="274320" indent="-274320">
              <a:buFont typeface="Arial"/>
              <a:buChar char="•"/>
              <a:defRPr/>
            </a:pPr>
            <a:r>
              <a:rPr lang="en-US" sz="2900" b="1" dirty="0">
                <a:solidFill>
                  <a:schemeClr val="tx1"/>
                </a:solidFill>
                <a:ea typeface="+mn-ea"/>
                <a:cs typeface="+mn-cs"/>
              </a:rPr>
              <a:t>Take time to perfect your essay.</a:t>
            </a:r>
            <a:r>
              <a:rPr lang="en-US" sz="2900" b="1" dirty="0">
                <a:solidFill>
                  <a:schemeClr val="tx1"/>
                </a:solidFill>
              </a:rPr>
              <a:t> </a:t>
            </a:r>
          </a:p>
          <a:p>
            <a:pPr marL="274320" indent="-274320">
              <a:buFont typeface="Arial"/>
              <a:buChar char="•"/>
              <a:defRPr/>
            </a:pPr>
            <a:r>
              <a:rPr lang="en-US" sz="2900" b="1" dirty="0">
                <a:solidFill>
                  <a:schemeClr val="tx1"/>
                </a:solidFill>
                <a:ea typeface="+mn-ea"/>
                <a:cs typeface="+mn-cs"/>
              </a:rPr>
              <a:t>Check your online presence.</a:t>
            </a:r>
            <a:r>
              <a:rPr lang="en-US" sz="2900" b="1" dirty="0">
                <a:solidFill>
                  <a:schemeClr val="tx1"/>
                </a:solidFill>
              </a:rPr>
              <a:t>  Use an appropriate email.</a:t>
            </a:r>
          </a:p>
          <a:p>
            <a:pPr marL="274320" indent="-274320">
              <a:buFont typeface="Arial"/>
              <a:buChar char="•"/>
              <a:defRPr/>
            </a:pPr>
            <a:r>
              <a:rPr lang="en-US" sz="2900" b="1" dirty="0">
                <a:solidFill>
                  <a:schemeClr val="tx1"/>
                </a:solidFill>
              </a:rPr>
              <a:t>Save a copy of your </a:t>
            </a:r>
            <a:r>
              <a:rPr lang="en-US" sz="2900" b="1" dirty="0">
                <a:solidFill>
                  <a:schemeClr val="tx1"/>
                </a:solidFill>
                <a:ea typeface="+mn-ea"/>
                <a:cs typeface="+mn-cs"/>
              </a:rPr>
              <a:t>applications.</a:t>
            </a:r>
            <a:endParaRPr lang="en-US" sz="2900" b="1" dirty="0">
              <a:solidFill>
                <a:schemeClr val="tx1"/>
              </a:solidFill>
            </a:endParaRPr>
          </a:p>
          <a:p>
            <a:pPr marL="274320" indent="-274320" eaLnBrk="1" fontAlgn="auto" hangingPunct="1">
              <a:spcAft>
                <a:spcPts val="0"/>
              </a:spcAft>
              <a:buFont typeface="Arial"/>
              <a:buChar char="•"/>
              <a:defRPr/>
            </a:pPr>
            <a:r>
              <a:rPr lang="en-US" sz="2900" b="1" dirty="0">
                <a:solidFill>
                  <a:schemeClr val="tx1"/>
                </a:solidFill>
                <a:ea typeface="+mn-ea"/>
                <a:cs typeface="+mn-cs"/>
              </a:rPr>
              <a:t>Use a </a:t>
            </a:r>
            <a:r>
              <a:rPr lang="en-US" sz="2900" b="1" dirty="0">
                <a:solidFill>
                  <a:schemeClr val="tx1"/>
                </a:solidFill>
              </a:rPr>
              <a:t>free</a:t>
            </a:r>
            <a:r>
              <a:rPr lang="en-US" sz="2900" b="1" dirty="0">
                <a:solidFill>
                  <a:schemeClr val="tx1"/>
                </a:solidFill>
                <a:ea typeface="+mn-ea"/>
                <a:cs typeface="+mn-cs"/>
              </a:rPr>
              <a:t> scholarship matching service like Fastweb.com, Unigo.com or GoingMerry.com</a:t>
            </a:r>
          </a:p>
          <a:p>
            <a:pPr marL="274320" indent="-274320" eaLnBrk="1" fontAlgn="auto" hangingPunct="1">
              <a:spcAft>
                <a:spcPts val="0"/>
              </a:spcAft>
              <a:buFont typeface="Arial"/>
              <a:buChar char="•"/>
              <a:defRPr/>
            </a:pPr>
            <a:r>
              <a:rPr lang="en-US" sz="2900" b="1" dirty="0">
                <a:solidFill>
                  <a:schemeClr val="tx1"/>
                </a:solidFill>
              </a:rPr>
              <a:t>Check out </a:t>
            </a:r>
            <a:r>
              <a:rPr lang="en-US" sz="2900" b="1" dirty="0" err="1">
                <a:solidFill>
                  <a:schemeClr val="tx1"/>
                </a:solidFill>
              </a:rPr>
              <a:t>QuestBridge</a:t>
            </a:r>
            <a:r>
              <a:rPr lang="en-US" sz="2900" b="1" dirty="0">
                <a:solidFill>
                  <a:schemeClr val="tx1"/>
                </a:solidFill>
              </a:rPr>
              <a:t>, Jack Kent Cooke, and Gates Foundation for need-based scholarships. Very encompassing, large scholarships worth the time and effort if you qualify. </a:t>
            </a:r>
          </a:p>
          <a:p>
            <a:pPr marL="274320" indent="-274320" eaLnBrk="1" fontAlgn="auto" hangingPunct="1">
              <a:spcAft>
                <a:spcPts val="0"/>
              </a:spcAft>
              <a:buFont typeface="Arial"/>
              <a:buChar char="•"/>
              <a:defRPr/>
            </a:pPr>
            <a:endParaRPr lang="en-US" sz="2900" b="1" dirty="0">
              <a:solidFill>
                <a:schemeClr val="tx1"/>
              </a:solidFill>
            </a:endParaRPr>
          </a:p>
        </p:txBody>
      </p:sp>
    </p:spTree>
    <p:extLst>
      <p:ext uri="{BB962C8B-B14F-4D97-AF65-F5344CB8AC3E}">
        <p14:creationId xmlns:p14="http://schemas.microsoft.com/office/powerpoint/2010/main" val="32951549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8AD47-8DC6-40D0-9409-D674A7411E93}"/>
              </a:ext>
            </a:extLst>
          </p:cNvPr>
          <p:cNvSpPr>
            <a:spLocks noGrp="1"/>
          </p:cNvSpPr>
          <p:nvPr>
            <p:ph type="title"/>
          </p:nvPr>
        </p:nvSpPr>
        <p:spPr>
          <a:xfrm>
            <a:off x="3736258" y="281592"/>
            <a:ext cx="7983793" cy="1517985"/>
          </a:xfrm>
        </p:spPr>
        <p:txBody>
          <a:bodyPr>
            <a:noAutofit/>
          </a:bodyPr>
          <a:lstStyle/>
          <a:p>
            <a:r>
              <a:rPr lang="en-US"/>
              <a:t>Financial Aid:</a:t>
            </a:r>
            <a:br>
              <a:rPr lang="en-US"/>
            </a:br>
            <a:r>
              <a:rPr lang="en-US"/>
              <a:t>Things you can do now</a:t>
            </a:r>
            <a:endParaRPr lang="en-US">
              <a:solidFill>
                <a:srgbClr val="000000"/>
              </a:solidFill>
            </a:endParaRPr>
          </a:p>
        </p:txBody>
      </p:sp>
      <p:sp>
        <p:nvSpPr>
          <p:cNvPr id="3" name="Content Placeholder 2">
            <a:extLst>
              <a:ext uri="{FF2B5EF4-FFF2-40B4-BE49-F238E27FC236}">
                <a16:creationId xmlns:a16="http://schemas.microsoft.com/office/drawing/2014/main" id="{18010C0B-FAAD-4F97-B629-00E2AC369934}"/>
              </a:ext>
            </a:extLst>
          </p:cNvPr>
          <p:cNvSpPr>
            <a:spLocks noGrp="1"/>
          </p:cNvSpPr>
          <p:nvPr>
            <p:ph idx="1"/>
          </p:nvPr>
        </p:nvSpPr>
        <p:spPr>
          <a:xfrm>
            <a:off x="4060509" y="2055497"/>
            <a:ext cx="7877309" cy="3598050"/>
          </a:xfrm>
        </p:spPr>
        <p:txBody>
          <a:bodyPr anchor="t">
            <a:noAutofit/>
          </a:bodyPr>
          <a:lstStyle/>
          <a:p>
            <a:r>
              <a:rPr lang="en-US" sz="3200" b="1" dirty="0">
                <a:solidFill>
                  <a:srgbClr val="000000"/>
                </a:solidFill>
              </a:rPr>
              <a:t>Create your </a:t>
            </a:r>
            <a:r>
              <a:rPr lang="en-US" sz="3200" b="1" dirty="0">
                <a:solidFill>
                  <a:schemeClr val="tx2">
                    <a:lumMod val="40000"/>
                    <a:lumOff val="60000"/>
                  </a:schemeClr>
                </a:solidFill>
                <a:hlinkClick r:id="rId3">
                  <a:extLst>
                    <a:ext uri="{A12FA001-AC4F-418D-AE19-62706E023703}">
                      <ahyp:hlinkClr xmlns:ahyp="http://schemas.microsoft.com/office/drawing/2018/hyperlinkcolor" val="tx"/>
                    </a:ext>
                  </a:extLst>
                </a:hlinkClick>
              </a:rPr>
              <a:t>raise.me</a:t>
            </a:r>
            <a:r>
              <a:rPr lang="en-US" sz="3200" b="1" dirty="0">
                <a:solidFill>
                  <a:srgbClr val="000000"/>
                </a:solidFill>
              </a:rPr>
              <a:t> account</a:t>
            </a:r>
          </a:p>
          <a:p>
            <a:r>
              <a:rPr lang="en-US" sz="3200" b="1" dirty="0">
                <a:solidFill>
                  <a:srgbClr val="000000"/>
                </a:solidFill>
              </a:rPr>
              <a:t>Check out</a:t>
            </a:r>
            <a:r>
              <a:rPr lang="en-US" sz="3200" b="1" dirty="0">
                <a:solidFill>
                  <a:schemeClr val="accent1">
                    <a:lumMod val="60000"/>
                    <a:lumOff val="40000"/>
                  </a:schemeClr>
                </a:solidFill>
              </a:rPr>
              <a:t> </a:t>
            </a:r>
            <a:r>
              <a:rPr lang="en-US" sz="3200" b="1" dirty="0" err="1">
                <a:solidFill>
                  <a:schemeClr val="tx2">
                    <a:lumMod val="40000"/>
                    <a:lumOff val="60000"/>
                  </a:schemeClr>
                </a:solidFill>
                <a:hlinkClick r:id="rId4">
                  <a:extLst>
                    <a:ext uri="{A12FA001-AC4F-418D-AE19-62706E023703}">
                      <ahyp:hlinkClr xmlns:ahyp="http://schemas.microsoft.com/office/drawing/2018/hyperlinkcolor" val="tx"/>
                    </a:ext>
                  </a:extLst>
                </a:hlinkClick>
              </a:rPr>
              <a:t>BigFuture</a:t>
            </a:r>
            <a:endParaRPr lang="en-US" sz="3200" b="1" dirty="0">
              <a:solidFill>
                <a:schemeClr val="tx2">
                  <a:lumMod val="40000"/>
                  <a:lumOff val="60000"/>
                </a:schemeClr>
              </a:solidFill>
            </a:endParaRPr>
          </a:p>
          <a:p>
            <a:r>
              <a:rPr lang="en-US" sz="3200" b="1" dirty="0">
                <a:solidFill>
                  <a:srgbClr val="000000"/>
                </a:solidFill>
              </a:rPr>
              <a:t>Log volunteer hours for </a:t>
            </a:r>
            <a:r>
              <a:rPr lang="en-US" sz="3200" b="1" dirty="0" err="1">
                <a:solidFill>
                  <a:srgbClr val="000000"/>
                </a:solidFill>
              </a:rPr>
              <a:t>Brigiht</a:t>
            </a:r>
            <a:r>
              <a:rPr lang="en-US" sz="3200" b="1" dirty="0">
                <a:solidFill>
                  <a:srgbClr val="000000"/>
                </a:solidFill>
              </a:rPr>
              <a:t> Futures</a:t>
            </a:r>
          </a:p>
          <a:p>
            <a:r>
              <a:rPr lang="en-US" sz="3200" b="1" dirty="0">
                <a:solidFill>
                  <a:srgbClr val="000000"/>
                </a:solidFill>
              </a:rPr>
              <a:t>Create your FAFSA </a:t>
            </a:r>
            <a:r>
              <a:rPr lang="en-US" sz="3200" b="1" dirty="0">
                <a:solidFill>
                  <a:schemeClr val="tx2">
                    <a:lumMod val="40000"/>
                    <a:lumOff val="60000"/>
                  </a:schemeClr>
                </a:solidFill>
                <a:hlinkClick r:id="rId5">
                  <a:extLst>
                    <a:ext uri="{A12FA001-AC4F-418D-AE19-62706E023703}">
                      <ahyp:hlinkClr xmlns:ahyp="http://schemas.microsoft.com/office/drawing/2018/hyperlinkcolor" val="tx"/>
                    </a:ext>
                  </a:extLst>
                </a:hlinkClick>
              </a:rPr>
              <a:t>FSA ID </a:t>
            </a:r>
            <a:endParaRPr lang="en-US" sz="3200" b="1" dirty="0">
              <a:solidFill>
                <a:schemeClr val="tx2">
                  <a:lumMod val="40000"/>
                  <a:lumOff val="60000"/>
                </a:schemeClr>
              </a:solidFill>
            </a:endParaRPr>
          </a:p>
        </p:txBody>
      </p:sp>
      <p:pic>
        <p:nvPicPr>
          <p:cNvPr id="2050" name="Picture 2" descr="Financial Aid Night – Mulberry Senior High">
            <a:extLst>
              <a:ext uri="{FF2B5EF4-FFF2-40B4-BE49-F238E27FC236}">
                <a16:creationId xmlns:a16="http://schemas.microsoft.com/office/drawing/2014/main" id="{C76955A7-472A-48A4-A2FC-CCD1960405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377" r="16392" b="1"/>
          <a:stretch/>
        </p:blipFill>
        <p:spPr bwMode="auto">
          <a:xfrm>
            <a:off x="1" y="1799577"/>
            <a:ext cx="4060508" cy="5030556"/>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noFill/>
          <a:extLst>
            <a:ext uri="{909E8E84-426E-40DD-AFC4-6F175D3DCCD1}">
              <a14:hiddenFill xmlns:a14="http://schemas.microsoft.com/office/drawing/2010/main">
                <a:solidFill>
                  <a:srgbClr val="FFFFFF"/>
                </a:solidFill>
              </a14:hiddenFill>
            </a:ext>
          </a:extLst>
        </p:spPr>
      </p:pic>
      <p:sp>
        <p:nvSpPr>
          <p:cNvPr id="40" name="Title 1">
            <a:extLst>
              <a:ext uri="{FF2B5EF4-FFF2-40B4-BE49-F238E27FC236}">
                <a16:creationId xmlns:a16="http://schemas.microsoft.com/office/drawing/2014/main" id="{CBEB13F3-5226-47A3-AE52-EEB2A0DC3E31}"/>
              </a:ext>
            </a:extLst>
          </p:cNvPr>
          <p:cNvSpPr txBox="1">
            <a:spLocks/>
          </p:cNvSpPr>
          <p:nvPr/>
        </p:nvSpPr>
        <p:spPr>
          <a:xfrm>
            <a:off x="6712819" y="2843132"/>
            <a:ext cx="4869179" cy="15179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7">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endParaRPr lang="en-US" sz="4800">
              <a:solidFill>
                <a:srgbClr val="000000"/>
              </a:solidFill>
            </a:endParaRPr>
          </a:p>
        </p:txBody>
      </p:sp>
      <p:sp>
        <p:nvSpPr>
          <p:cNvPr id="41" name="Content Placeholder 2">
            <a:extLst>
              <a:ext uri="{FF2B5EF4-FFF2-40B4-BE49-F238E27FC236}">
                <a16:creationId xmlns:a16="http://schemas.microsoft.com/office/drawing/2014/main" id="{485863CC-3F88-4244-87D4-05D041BF26A8}"/>
              </a:ext>
            </a:extLst>
          </p:cNvPr>
          <p:cNvSpPr txBox="1">
            <a:spLocks/>
          </p:cNvSpPr>
          <p:nvPr/>
        </p:nvSpPr>
        <p:spPr>
          <a:xfrm>
            <a:off x="6562534" y="5012707"/>
            <a:ext cx="4869179" cy="1890711"/>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None/>
            </a:pPr>
            <a:endParaRPr lang="en-US" sz="1800">
              <a:solidFill>
                <a:srgbClr val="000000"/>
              </a:solidFill>
            </a:endParaRPr>
          </a:p>
        </p:txBody>
      </p:sp>
    </p:spTree>
    <p:extLst>
      <p:ext uri="{BB962C8B-B14F-4D97-AF65-F5344CB8AC3E}">
        <p14:creationId xmlns:p14="http://schemas.microsoft.com/office/powerpoint/2010/main" val="35919640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F0D7-310E-4B9D-AEA9-0910457ABBE5}"/>
              </a:ext>
            </a:extLst>
          </p:cNvPr>
          <p:cNvSpPr>
            <a:spLocks noGrp="1"/>
          </p:cNvSpPr>
          <p:nvPr>
            <p:ph type="title"/>
          </p:nvPr>
        </p:nvSpPr>
        <p:spPr>
          <a:xfrm>
            <a:off x="664548" y="360241"/>
            <a:ext cx="8534400" cy="881081"/>
          </a:xfrm>
        </p:spPr>
        <p:txBody>
          <a:bodyPr>
            <a:normAutofit/>
          </a:bodyPr>
          <a:lstStyle/>
          <a:p>
            <a:r>
              <a:rPr lang="en-US" altLang="en-US" b="1"/>
              <a:t>NCAA ELIGIBILITY</a:t>
            </a:r>
            <a:endParaRPr lang="en-US" b="1"/>
          </a:p>
        </p:txBody>
      </p:sp>
      <p:sp>
        <p:nvSpPr>
          <p:cNvPr id="3" name="Content Placeholder 2">
            <a:extLst>
              <a:ext uri="{FF2B5EF4-FFF2-40B4-BE49-F238E27FC236}">
                <a16:creationId xmlns:a16="http://schemas.microsoft.com/office/drawing/2014/main" id="{FEBDFFCB-FB27-433B-82BC-8E61C4CECB73}"/>
              </a:ext>
            </a:extLst>
          </p:cNvPr>
          <p:cNvSpPr>
            <a:spLocks noGrp="1"/>
          </p:cNvSpPr>
          <p:nvPr>
            <p:ph idx="1"/>
          </p:nvPr>
        </p:nvSpPr>
        <p:spPr>
          <a:xfrm>
            <a:off x="664548" y="1467463"/>
            <a:ext cx="10347581" cy="4559709"/>
          </a:xfrm>
        </p:spPr>
        <p:txBody>
          <a:bodyPr vert="horz" lIns="91440" tIns="45720" rIns="91440" bIns="45720" rtlCol="0" anchor="t">
            <a:normAutofit fontScale="92500" lnSpcReduction="20000"/>
          </a:bodyPr>
          <a:lstStyle/>
          <a:p>
            <a:pPr marL="0" indent="0">
              <a:buNone/>
            </a:pPr>
            <a:r>
              <a:rPr lang="en-US" altLang="en-US" sz="2400" dirty="0">
                <a:solidFill>
                  <a:schemeClr val="tx1"/>
                </a:solidFill>
              </a:rPr>
              <a:t>The National Collegiate Athletic Association (NCAA) serves as an athletics governing body that helps students develop leadership, confidence, discipline and teamwork through college sports. </a:t>
            </a:r>
          </a:p>
          <a:p>
            <a:pPr marL="0" indent="0" eaLnBrk="1" hangingPunct="1">
              <a:buFont typeface="Brush Script MT" panose="03060802040406070304" pitchFamily="66" charset="0"/>
              <a:buNone/>
            </a:pPr>
            <a:endParaRPr lang="en-US" altLang="en-US" sz="2400" dirty="0">
              <a:solidFill>
                <a:schemeClr val="tx1"/>
              </a:solidFill>
            </a:endParaRPr>
          </a:p>
          <a:p>
            <a:pPr marL="0" indent="0">
              <a:buNone/>
            </a:pPr>
            <a:r>
              <a:rPr lang="en-US" altLang="en-US" sz="2400" dirty="0">
                <a:solidFill>
                  <a:schemeClr val="tx1"/>
                </a:solidFill>
              </a:rPr>
              <a:t>Students wanting to play Division I or II sports in college, must apply online at </a:t>
            </a:r>
            <a:r>
              <a:rPr lang="en-US" altLang="en-US" sz="2400" u="sng" dirty="0">
                <a:solidFill>
                  <a:schemeClr val="tx1"/>
                </a:solidFill>
              </a:rPr>
              <a:t>www.eligibilitycenter.org</a:t>
            </a:r>
            <a:r>
              <a:rPr lang="en-US" altLang="en-US" sz="2400" dirty="0">
                <a:solidFill>
                  <a:schemeClr val="tx1"/>
                </a:solidFill>
              </a:rPr>
              <a:t>. The NCAA Eligibility Center certifies the initial academic eligibility and amateur status of all college bound student‐athletes who wish to compete in NCAA athletics.</a:t>
            </a:r>
          </a:p>
          <a:p>
            <a:pPr marL="0" indent="0" eaLnBrk="1" hangingPunct="1">
              <a:buNone/>
            </a:pPr>
            <a:endParaRPr lang="en-US" altLang="en-US" sz="2400" dirty="0">
              <a:solidFill>
                <a:schemeClr val="tx1"/>
              </a:solidFill>
            </a:endParaRPr>
          </a:p>
          <a:p>
            <a:pPr marL="0" indent="0">
              <a:buNone/>
            </a:pPr>
            <a:r>
              <a:rPr lang="en-US" altLang="en-US" sz="2400" dirty="0">
                <a:solidFill>
                  <a:schemeClr val="tx1"/>
                </a:solidFill>
              </a:rPr>
              <a:t>If you are eligible for Free or Reduced-Price Lunch, you are eligible for a fee waiver</a:t>
            </a:r>
          </a:p>
          <a:p>
            <a:pPr marL="0" indent="0">
              <a:buNone/>
            </a:pPr>
            <a:endParaRPr lang="en-US" altLang="en-US" sz="2400" dirty="0">
              <a:solidFill>
                <a:schemeClr val="tx1"/>
              </a:solidFill>
            </a:endParaRPr>
          </a:p>
          <a:p>
            <a:pPr marL="0" indent="0">
              <a:buNone/>
            </a:pPr>
            <a:r>
              <a:rPr lang="en-US" altLang="en-US" sz="2400" dirty="0">
                <a:solidFill>
                  <a:schemeClr val="tx1"/>
                </a:solidFill>
              </a:rPr>
              <a:t>See the administrator responsible for NCAA with questions about NCAA.</a:t>
            </a:r>
          </a:p>
          <a:p>
            <a:endParaRPr lang="en-US" sz="1600" dirty="0">
              <a:solidFill>
                <a:schemeClr val="tx1"/>
              </a:solidFill>
            </a:endParaRPr>
          </a:p>
        </p:txBody>
      </p:sp>
    </p:spTree>
    <p:extLst>
      <p:ext uri="{BB962C8B-B14F-4D97-AF65-F5344CB8AC3E}">
        <p14:creationId xmlns:p14="http://schemas.microsoft.com/office/powerpoint/2010/main" val="5542747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B3588-F5B5-4162-AFA7-752C4AC83BAC}"/>
              </a:ext>
            </a:extLst>
          </p:cNvPr>
          <p:cNvSpPr>
            <a:spLocks noGrp="1"/>
          </p:cNvSpPr>
          <p:nvPr>
            <p:ph type="title"/>
          </p:nvPr>
        </p:nvSpPr>
        <p:spPr>
          <a:xfrm>
            <a:off x="556392" y="308623"/>
            <a:ext cx="8534400" cy="812255"/>
          </a:xfrm>
        </p:spPr>
        <p:txBody>
          <a:bodyPr>
            <a:normAutofit/>
          </a:bodyPr>
          <a:lstStyle/>
          <a:p>
            <a:r>
              <a:rPr lang="en-US" b="1"/>
              <a:t>NAIA Eligibility</a:t>
            </a:r>
          </a:p>
        </p:txBody>
      </p:sp>
      <p:sp>
        <p:nvSpPr>
          <p:cNvPr id="3" name="Content Placeholder 2">
            <a:extLst>
              <a:ext uri="{FF2B5EF4-FFF2-40B4-BE49-F238E27FC236}">
                <a16:creationId xmlns:a16="http://schemas.microsoft.com/office/drawing/2014/main" id="{9C1024A5-493D-46B1-B537-86B174D155DF}"/>
              </a:ext>
            </a:extLst>
          </p:cNvPr>
          <p:cNvSpPr>
            <a:spLocks noGrp="1"/>
          </p:cNvSpPr>
          <p:nvPr>
            <p:ph idx="1"/>
          </p:nvPr>
        </p:nvSpPr>
        <p:spPr>
          <a:xfrm>
            <a:off x="440584" y="1503106"/>
            <a:ext cx="10058400" cy="4858365"/>
          </a:xfrm>
        </p:spPr>
        <p:txBody>
          <a:bodyPr vert="horz" lIns="91440" tIns="45720" rIns="91440" bIns="45720" rtlCol="0" anchor="t">
            <a:normAutofit fontScale="92500" lnSpcReduction="10000"/>
          </a:bodyPr>
          <a:lstStyle/>
          <a:p>
            <a:pPr marL="0" indent="0">
              <a:buNone/>
            </a:pPr>
            <a:r>
              <a:rPr lang="en-US" altLang="en-US" sz="2200">
                <a:solidFill>
                  <a:schemeClr val="tx1"/>
                </a:solidFill>
              </a:rPr>
              <a:t>The National Association of Intercollegiate Athletics (NAIA) is a governing body of small athletic programs. Students interested in playing sports at NAIA colleges for the first time must register online with the NAIA Eligibility Center at </a:t>
            </a:r>
            <a:r>
              <a:rPr lang="en-US" altLang="en-US" sz="2200">
                <a:solidFill>
                  <a:schemeClr val="tx1"/>
                </a:solidFill>
                <a:hlinkClick r:id="rId3">
                  <a:extLst>
                    <a:ext uri="{A12FA001-AC4F-418D-AE19-62706E023703}">
                      <ahyp:hlinkClr xmlns:ahyp="http://schemas.microsoft.com/office/drawing/2018/hyperlinkcolor" val="tx"/>
                    </a:ext>
                  </a:extLst>
                </a:hlinkClick>
              </a:rPr>
              <a:t>www.playnaia.org</a:t>
            </a:r>
            <a:r>
              <a:rPr lang="en-US" altLang="en-US" sz="2200">
                <a:solidFill>
                  <a:schemeClr val="tx1"/>
                </a:solidFill>
              </a:rPr>
              <a:t> to be considered for academic and athletic eligibility.</a:t>
            </a:r>
          </a:p>
          <a:p>
            <a:pPr marL="0" indent="0" eaLnBrk="1" hangingPunct="1">
              <a:buFont typeface="Brush Script MT" panose="03060802040406070304" pitchFamily="66" charset="0"/>
              <a:buNone/>
            </a:pPr>
            <a:endParaRPr lang="en-US" altLang="en-US" sz="2200">
              <a:solidFill>
                <a:schemeClr val="tx1"/>
              </a:solidFill>
            </a:endParaRPr>
          </a:p>
          <a:p>
            <a:pPr marL="0" indent="0" eaLnBrk="1" hangingPunct="1">
              <a:buFont typeface="Brush Script MT" panose="03060802040406070304" pitchFamily="66" charset="0"/>
              <a:buNone/>
            </a:pPr>
            <a:r>
              <a:rPr lang="en-US" altLang="en-US" sz="2200">
                <a:solidFill>
                  <a:schemeClr val="tx1"/>
                </a:solidFill>
              </a:rPr>
              <a:t>Eligibility requirements for NAIA are separate from NCAA eligibility certification.                                  The NAIA and NCAA are two separate associations, with two different sets of rules and certification processes.</a:t>
            </a:r>
          </a:p>
          <a:p>
            <a:pPr marL="0" indent="0" eaLnBrk="1" hangingPunct="1">
              <a:buFont typeface="Brush Script MT" panose="03060802040406070304" pitchFamily="66" charset="0"/>
              <a:buNone/>
            </a:pPr>
            <a:endParaRPr lang="en-US" altLang="en-US" sz="2200">
              <a:solidFill>
                <a:schemeClr val="tx1"/>
              </a:solidFill>
            </a:endParaRPr>
          </a:p>
          <a:p>
            <a:pPr marL="0" indent="0">
              <a:buNone/>
            </a:pPr>
            <a:r>
              <a:rPr lang="en-US" altLang="en-US" sz="2200">
                <a:solidFill>
                  <a:schemeClr val="tx1"/>
                </a:solidFill>
              </a:rPr>
              <a:t>If you are eligible for Free or Reduced-Price Lunch, you are eligible for a fee waiver.</a:t>
            </a:r>
          </a:p>
          <a:p>
            <a:pPr marL="0" indent="0">
              <a:buNone/>
            </a:pPr>
            <a:endParaRPr lang="en-US" altLang="en-US" sz="2200">
              <a:solidFill>
                <a:schemeClr val="tx1"/>
              </a:solidFill>
            </a:endParaRPr>
          </a:p>
          <a:p>
            <a:pPr marL="0" indent="0">
              <a:buNone/>
            </a:pPr>
            <a:r>
              <a:rPr lang="en-US" altLang="en-US" sz="2200">
                <a:solidFill>
                  <a:schemeClr val="tx1"/>
                </a:solidFill>
              </a:rPr>
              <a:t>See Ms. Morman with questions about NAIA.</a:t>
            </a:r>
          </a:p>
          <a:p>
            <a:endParaRPr lang="en-US" sz="1400"/>
          </a:p>
        </p:txBody>
      </p:sp>
    </p:spTree>
    <p:extLst>
      <p:ext uri="{BB962C8B-B14F-4D97-AF65-F5344CB8AC3E}">
        <p14:creationId xmlns:p14="http://schemas.microsoft.com/office/powerpoint/2010/main" val="3573589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CC6F9-3981-BABF-1DD4-BEB1D5C9A0CC}"/>
              </a:ext>
            </a:extLst>
          </p:cNvPr>
          <p:cNvSpPr>
            <a:spLocks noGrp="1"/>
          </p:cNvSpPr>
          <p:nvPr>
            <p:ph type="title"/>
          </p:nvPr>
        </p:nvSpPr>
        <p:spPr>
          <a:xfrm>
            <a:off x="1032677" y="1144412"/>
            <a:ext cx="3762211" cy="1181881"/>
          </a:xfrm>
        </p:spPr>
        <p:txBody>
          <a:bodyPr>
            <a:normAutofit/>
          </a:bodyPr>
          <a:lstStyle/>
          <a:p>
            <a:r>
              <a:rPr lang="en-US" sz="4400" dirty="0"/>
              <a:t>SPANISH B SL</a:t>
            </a:r>
          </a:p>
        </p:txBody>
      </p:sp>
      <p:sp>
        <p:nvSpPr>
          <p:cNvPr id="3" name="Content Placeholder 2">
            <a:extLst>
              <a:ext uri="{FF2B5EF4-FFF2-40B4-BE49-F238E27FC236}">
                <a16:creationId xmlns:a16="http://schemas.microsoft.com/office/drawing/2014/main" id="{6EA85E5B-3AE4-7E9A-5D26-EE42F29261C8}"/>
              </a:ext>
            </a:extLst>
          </p:cNvPr>
          <p:cNvSpPr>
            <a:spLocks noGrp="1"/>
          </p:cNvSpPr>
          <p:nvPr>
            <p:ph idx="1"/>
          </p:nvPr>
        </p:nvSpPr>
        <p:spPr>
          <a:xfrm>
            <a:off x="1069847" y="2144648"/>
            <a:ext cx="3762211" cy="4050792"/>
          </a:xfrm>
          <a:ln w="57150">
            <a:solidFill>
              <a:schemeClr val="tx1"/>
            </a:solidFill>
          </a:ln>
        </p:spPr>
        <p:txBody>
          <a:bodyPr vert="horz" lIns="91440" tIns="45720" rIns="91440" bIns="45720" rtlCol="0" anchor="t">
            <a:normAutofit/>
          </a:bodyPr>
          <a:lstStyle/>
          <a:p>
            <a:pPr marL="0" indent="0">
              <a:buNone/>
            </a:pPr>
            <a:endParaRPr lang="en-US" sz="3200" dirty="0"/>
          </a:p>
          <a:p>
            <a:r>
              <a:rPr lang="en-US" sz="3200" b="1" dirty="0"/>
              <a:t>AI</a:t>
            </a:r>
            <a:r>
              <a:rPr lang="en-US" sz="3200" dirty="0"/>
              <a:t> ORAL 25%</a:t>
            </a:r>
          </a:p>
          <a:p>
            <a:r>
              <a:rPr lang="en-US" sz="3200" b="1" dirty="0"/>
              <a:t>PAPER 1</a:t>
            </a:r>
            <a:r>
              <a:rPr lang="en-US" sz="3200" dirty="0"/>
              <a:t> 25%</a:t>
            </a:r>
          </a:p>
          <a:p>
            <a:r>
              <a:rPr lang="en-US" sz="3200" b="1" dirty="0"/>
              <a:t>PAPER 2</a:t>
            </a:r>
            <a:r>
              <a:rPr lang="en-US" sz="3200" dirty="0"/>
              <a:t> 50%</a:t>
            </a:r>
          </a:p>
          <a:p>
            <a:pPr lvl="1"/>
            <a:r>
              <a:rPr lang="en-US" sz="2800" dirty="0"/>
              <a:t>Reading 25%</a:t>
            </a:r>
          </a:p>
          <a:p>
            <a:pPr lvl="1"/>
            <a:r>
              <a:rPr lang="en-US" sz="2800" dirty="0"/>
              <a:t>Listening 25%</a:t>
            </a:r>
          </a:p>
        </p:txBody>
      </p:sp>
      <p:sp>
        <p:nvSpPr>
          <p:cNvPr id="4" name="Content Placeholder 2">
            <a:extLst>
              <a:ext uri="{FF2B5EF4-FFF2-40B4-BE49-F238E27FC236}">
                <a16:creationId xmlns:a16="http://schemas.microsoft.com/office/drawing/2014/main" id="{3137110E-AA28-12D2-9B76-6ACBA384D7C8}"/>
              </a:ext>
            </a:extLst>
          </p:cNvPr>
          <p:cNvSpPr txBox="1">
            <a:spLocks/>
          </p:cNvSpPr>
          <p:nvPr/>
        </p:nvSpPr>
        <p:spPr>
          <a:xfrm>
            <a:off x="6455426" y="2051721"/>
            <a:ext cx="3762211" cy="4050792"/>
          </a:xfrm>
          <a:prstGeom prst="rect">
            <a:avLst/>
          </a:prstGeom>
          <a:ln w="57150">
            <a:solidFill>
              <a:schemeClr val="tx1"/>
            </a:solidFill>
          </a:ln>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endParaRPr lang="en-US" dirty="0"/>
          </a:p>
          <a:p>
            <a:r>
              <a:rPr lang="en-US" sz="3200" b="1" dirty="0"/>
              <a:t>AI</a:t>
            </a:r>
            <a:r>
              <a:rPr lang="en-US" sz="3200" dirty="0"/>
              <a:t>  20%</a:t>
            </a:r>
          </a:p>
          <a:p>
            <a:r>
              <a:rPr lang="en-US" sz="3200" b="1" dirty="0"/>
              <a:t>PAPER 1</a:t>
            </a:r>
            <a:r>
              <a:rPr lang="en-US" sz="3200" dirty="0"/>
              <a:t>: 20%</a:t>
            </a:r>
          </a:p>
          <a:p>
            <a:r>
              <a:rPr lang="en-US" sz="3200" b="1" dirty="0"/>
              <a:t>PAPER 2</a:t>
            </a:r>
            <a:r>
              <a:rPr lang="en-US" sz="3200" dirty="0"/>
              <a:t>: 36%</a:t>
            </a:r>
          </a:p>
          <a:p>
            <a:r>
              <a:rPr lang="en-US" sz="3200" b="1" dirty="0"/>
              <a:t>PAPER 3:</a:t>
            </a:r>
            <a:r>
              <a:rPr lang="en-US" sz="3200" dirty="0"/>
              <a:t> 24%</a:t>
            </a:r>
          </a:p>
        </p:txBody>
      </p:sp>
      <p:sp>
        <p:nvSpPr>
          <p:cNvPr id="5" name="Title 1">
            <a:extLst>
              <a:ext uri="{FF2B5EF4-FFF2-40B4-BE49-F238E27FC236}">
                <a16:creationId xmlns:a16="http://schemas.microsoft.com/office/drawing/2014/main" id="{29B3BCF7-59EC-E7FD-7359-23FFCA9B9FE2}"/>
              </a:ext>
            </a:extLst>
          </p:cNvPr>
          <p:cNvSpPr txBox="1">
            <a:spLocks/>
          </p:cNvSpPr>
          <p:nvPr/>
        </p:nvSpPr>
        <p:spPr>
          <a:xfrm>
            <a:off x="6385347" y="905753"/>
            <a:ext cx="4230596"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4400" dirty="0"/>
              <a:t>BIOLOGY  HL SL</a:t>
            </a:r>
          </a:p>
        </p:txBody>
      </p:sp>
      <p:pic>
        <p:nvPicPr>
          <p:cNvPr id="7" name="Picture 2" descr="Logos and programme models - International Baccalaureate®">
            <a:extLst>
              <a:ext uri="{FF2B5EF4-FFF2-40B4-BE49-F238E27FC236}">
                <a16:creationId xmlns:a16="http://schemas.microsoft.com/office/drawing/2014/main" id="{6A641B49-958C-0D3D-2F7B-30FE24D70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76" y="5265424"/>
            <a:ext cx="1253333" cy="123049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9D92F919-D59E-5387-7971-4912F0612965}"/>
              </a:ext>
            </a:extLst>
          </p:cNvPr>
          <p:cNvSpPr txBox="1">
            <a:spLocks/>
          </p:cNvSpPr>
          <p:nvPr/>
        </p:nvSpPr>
        <p:spPr>
          <a:xfrm>
            <a:off x="967628" y="-91514"/>
            <a:ext cx="100584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dirty="0"/>
              <a:t>GRADE COMPONENTS</a:t>
            </a:r>
          </a:p>
        </p:txBody>
      </p:sp>
    </p:spTree>
    <p:extLst>
      <p:ext uri="{BB962C8B-B14F-4D97-AF65-F5344CB8AC3E}">
        <p14:creationId xmlns:p14="http://schemas.microsoft.com/office/powerpoint/2010/main" val="39496472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60EF8-B055-4766-BF10-E6176CA8C462}"/>
              </a:ext>
            </a:extLst>
          </p:cNvPr>
          <p:cNvSpPr>
            <a:spLocks noGrp="1"/>
          </p:cNvSpPr>
          <p:nvPr>
            <p:ph type="title"/>
          </p:nvPr>
        </p:nvSpPr>
        <p:spPr>
          <a:xfrm>
            <a:off x="382280" y="111006"/>
            <a:ext cx="6743844" cy="1484721"/>
          </a:xfrm>
        </p:spPr>
        <p:txBody>
          <a:bodyPr>
            <a:normAutofit/>
          </a:bodyPr>
          <a:lstStyle/>
          <a:p>
            <a:r>
              <a:rPr lang="en-US" sz="4800" b="1"/>
              <a:t>Summer Checklist</a:t>
            </a:r>
          </a:p>
        </p:txBody>
      </p:sp>
      <p:sp>
        <p:nvSpPr>
          <p:cNvPr id="22" name="Content Placeholder 2">
            <a:extLst>
              <a:ext uri="{FF2B5EF4-FFF2-40B4-BE49-F238E27FC236}">
                <a16:creationId xmlns:a16="http://schemas.microsoft.com/office/drawing/2014/main" id="{FC562C36-F3FE-4472-AEAB-7593C0F216C3}"/>
              </a:ext>
            </a:extLst>
          </p:cNvPr>
          <p:cNvSpPr>
            <a:spLocks noGrp="1"/>
          </p:cNvSpPr>
          <p:nvPr>
            <p:ph idx="1"/>
          </p:nvPr>
        </p:nvSpPr>
        <p:spPr>
          <a:xfrm>
            <a:off x="382280" y="1595727"/>
            <a:ext cx="6743845" cy="4677254"/>
          </a:xfrm>
        </p:spPr>
        <p:txBody>
          <a:bodyPr vert="horz" lIns="91440" tIns="45720" rIns="91440" bIns="45720" rtlCol="0" anchor="t">
            <a:normAutofit lnSpcReduction="10000"/>
          </a:bodyPr>
          <a:lstStyle/>
          <a:p>
            <a:r>
              <a:rPr lang="en-US">
                <a:solidFill>
                  <a:schemeClr val="tx1">
                    <a:lumMod val="85000"/>
                  </a:schemeClr>
                </a:solidFill>
              </a:rPr>
              <a:t>Register or take ACT/CLT/SAT</a:t>
            </a:r>
          </a:p>
          <a:p>
            <a:r>
              <a:rPr lang="en-US">
                <a:solidFill>
                  <a:schemeClr val="tx1">
                    <a:lumMod val="85000"/>
                  </a:schemeClr>
                </a:solidFill>
              </a:rPr>
              <a:t>Complete your brag sheet and resume </a:t>
            </a:r>
          </a:p>
          <a:p>
            <a:r>
              <a:rPr lang="en-US">
                <a:solidFill>
                  <a:schemeClr val="tx1">
                    <a:lumMod val="85000"/>
                  </a:schemeClr>
                </a:solidFill>
              </a:rPr>
              <a:t>Write college essay(s)</a:t>
            </a:r>
          </a:p>
          <a:p>
            <a:r>
              <a:rPr lang="en-US">
                <a:solidFill>
                  <a:schemeClr val="tx1">
                    <a:lumMod val="85000"/>
                  </a:schemeClr>
                </a:solidFill>
              </a:rPr>
              <a:t>Create a profile on Common App or individual school websites</a:t>
            </a:r>
          </a:p>
          <a:p>
            <a:r>
              <a:rPr lang="en-US">
                <a:solidFill>
                  <a:schemeClr val="tx1">
                    <a:lumMod val="85000"/>
                  </a:schemeClr>
                </a:solidFill>
              </a:rPr>
              <a:t>Research admissions and scholarship requirements </a:t>
            </a:r>
          </a:p>
          <a:p>
            <a:r>
              <a:rPr lang="en-US">
                <a:solidFill>
                  <a:schemeClr val="tx1">
                    <a:lumMod val="85000"/>
                  </a:schemeClr>
                </a:solidFill>
              </a:rPr>
              <a:t>Finalize your college list </a:t>
            </a:r>
          </a:p>
          <a:p>
            <a:r>
              <a:rPr lang="en-US">
                <a:solidFill>
                  <a:schemeClr val="tx1">
                    <a:lumMod val="85000"/>
                  </a:schemeClr>
                </a:solidFill>
              </a:rPr>
              <a:t>Create a spreadsheet of deadlines and items required</a:t>
            </a:r>
          </a:p>
          <a:p>
            <a:r>
              <a:rPr lang="en-US">
                <a:solidFill>
                  <a:schemeClr val="tx1">
                    <a:lumMod val="85000"/>
                  </a:schemeClr>
                </a:solidFill>
              </a:rPr>
              <a:t>Explore trade programs, military branches, apprenticeships, job searches, etc.</a:t>
            </a:r>
          </a:p>
          <a:p>
            <a:pPr marL="0" indent="0">
              <a:buNone/>
            </a:pPr>
            <a:endParaRPr lang="en-US" sz="1800"/>
          </a:p>
          <a:p>
            <a:endParaRPr lang="en-US" sz="1800"/>
          </a:p>
        </p:txBody>
      </p:sp>
      <p:pic>
        <p:nvPicPr>
          <p:cNvPr id="5" name="Picture 4">
            <a:extLst>
              <a:ext uri="{FF2B5EF4-FFF2-40B4-BE49-F238E27FC236}">
                <a16:creationId xmlns:a16="http://schemas.microsoft.com/office/drawing/2014/main" id="{CE780D18-D5EB-BD26-1AFB-E47B70C5EBA6}"/>
              </a:ext>
            </a:extLst>
          </p:cNvPr>
          <p:cNvPicPr>
            <a:picLocks noChangeAspect="1"/>
          </p:cNvPicPr>
          <p:nvPr/>
        </p:nvPicPr>
        <p:blipFill>
          <a:blip r:embed="rId3"/>
          <a:stretch>
            <a:fillRect/>
          </a:stretch>
        </p:blipFill>
        <p:spPr>
          <a:xfrm>
            <a:off x="7639664" y="1096460"/>
            <a:ext cx="2763057" cy="3608011"/>
          </a:xfrm>
          <a:prstGeom prst="rect">
            <a:avLst/>
          </a:prstGeom>
        </p:spPr>
      </p:pic>
    </p:spTree>
    <p:extLst>
      <p:ext uri="{BB962C8B-B14F-4D97-AF65-F5344CB8AC3E}">
        <p14:creationId xmlns:p14="http://schemas.microsoft.com/office/powerpoint/2010/main" val="13494762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38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77742-E50A-4A57-83CF-89FD5CF764AF}"/>
              </a:ext>
            </a:extLst>
          </p:cNvPr>
          <p:cNvSpPr>
            <a:spLocks noGrp="1"/>
          </p:cNvSpPr>
          <p:nvPr>
            <p:ph type="title"/>
          </p:nvPr>
        </p:nvSpPr>
        <p:spPr>
          <a:xfrm>
            <a:off x="551046" y="92885"/>
            <a:ext cx="11256255" cy="1221175"/>
          </a:xfrm>
        </p:spPr>
        <p:txBody>
          <a:bodyPr>
            <a:normAutofit/>
          </a:bodyPr>
          <a:lstStyle/>
          <a:p>
            <a:r>
              <a:rPr lang="en-US" b="1"/>
              <a:t>Common Websites for accounts</a:t>
            </a:r>
          </a:p>
        </p:txBody>
      </p:sp>
      <p:sp>
        <p:nvSpPr>
          <p:cNvPr id="3" name="Content Placeholder 2">
            <a:extLst>
              <a:ext uri="{FF2B5EF4-FFF2-40B4-BE49-F238E27FC236}">
                <a16:creationId xmlns:a16="http://schemas.microsoft.com/office/drawing/2014/main" id="{0632798F-D9F2-442F-A0AA-4FA82CA0562A}"/>
              </a:ext>
            </a:extLst>
          </p:cNvPr>
          <p:cNvSpPr>
            <a:spLocks noGrp="1"/>
          </p:cNvSpPr>
          <p:nvPr>
            <p:ph idx="1"/>
          </p:nvPr>
        </p:nvSpPr>
        <p:spPr>
          <a:xfrm>
            <a:off x="384699" y="1087425"/>
            <a:ext cx="9010203" cy="5029911"/>
          </a:xfrm>
        </p:spPr>
        <p:txBody>
          <a:bodyPr>
            <a:noAutofit/>
          </a:bodyPr>
          <a:lstStyle/>
          <a:p>
            <a:r>
              <a:rPr lang="en-US" sz="1800" b="1" dirty="0">
                <a:solidFill>
                  <a:schemeClr val="bg2">
                    <a:lumMod val="50000"/>
                  </a:schemeClr>
                </a:solidFill>
              </a:rPr>
              <a:t>ACT (Register/send scores) </a:t>
            </a:r>
            <a:r>
              <a:rPr lang="en-US" sz="1800" dirty="0">
                <a:solidFill>
                  <a:schemeClr val="bg2">
                    <a:lumMod val="50000"/>
                  </a:schemeClr>
                </a:solidFill>
              </a:rPr>
              <a:t>- </a:t>
            </a:r>
            <a:r>
              <a:rPr lang="en-US" sz="1800" dirty="0">
                <a:solidFill>
                  <a:schemeClr val="bg2">
                    <a:lumMod val="50000"/>
                  </a:schemeClr>
                </a:solidFill>
                <a:hlinkClick r:id="rId3">
                  <a:extLst>
                    <a:ext uri="{A12FA001-AC4F-418D-AE19-62706E023703}">
                      <ahyp:hlinkClr xmlns:ahyp="http://schemas.microsoft.com/office/drawing/2018/hyperlinkcolor" val="tx"/>
                    </a:ext>
                  </a:extLst>
                </a:hlinkClick>
              </a:rPr>
              <a:t>https://my.act.org/account/signin?location=https://my.act.org</a:t>
            </a:r>
            <a:endParaRPr lang="en-US" sz="1800" dirty="0">
              <a:solidFill>
                <a:schemeClr val="bg2">
                  <a:lumMod val="50000"/>
                </a:schemeClr>
              </a:solidFill>
            </a:endParaRPr>
          </a:p>
          <a:p>
            <a:r>
              <a:rPr lang="en-US" sz="1800" b="1" dirty="0">
                <a:solidFill>
                  <a:schemeClr val="bg2">
                    <a:lumMod val="50000"/>
                  </a:schemeClr>
                </a:solidFill>
              </a:rPr>
              <a:t>Bright Futures (requirements &amp; application) </a:t>
            </a:r>
            <a:r>
              <a:rPr lang="en-US" sz="1800" dirty="0">
                <a:solidFill>
                  <a:schemeClr val="bg2">
                    <a:lumMod val="50000"/>
                  </a:schemeClr>
                </a:solidFill>
              </a:rPr>
              <a:t>- https://www.floridastudentfinancialaidsg.org/SAPHome/SAPHome?url=home </a:t>
            </a:r>
          </a:p>
          <a:p>
            <a:r>
              <a:rPr lang="en-US" sz="1800" b="1" dirty="0">
                <a:solidFill>
                  <a:schemeClr val="bg2">
                    <a:lumMod val="50000"/>
                  </a:schemeClr>
                </a:solidFill>
              </a:rPr>
              <a:t>Common App </a:t>
            </a:r>
            <a:r>
              <a:rPr lang="en-US" sz="1800" dirty="0">
                <a:solidFill>
                  <a:schemeClr val="bg2">
                    <a:lumMod val="50000"/>
                  </a:schemeClr>
                </a:solidFill>
              </a:rPr>
              <a:t>- https://www.commonapp.org/ </a:t>
            </a:r>
          </a:p>
          <a:p>
            <a:r>
              <a:rPr lang="en-US" sz="1800" dirty="0">
                <a:solidFill>
                  <a:schemeClr val="bg2">
                    <a:lumMod val="50000"/>
                  </a:schemeClr>
                </a:solidFill>
              </a:rPr>
              <a:t>Common Black College App for HBCUs - </a:t>
            </a:r>
            <a:r>
              <a:rPr lang="en-US" sz="1600" dirty="0">
                <a:hlinkClick r:id="rId4"/>
              </a:rPr>
              <a:t>HOME - </a:t>
            </a:r>
            <a:r>
              <a:rPr lang="en-US" sz="1600" dirty="0" err="1">
                <a:hlinkClick r:id="rId4"/>
              </a:rPr>
              <a:t>commonblackcollegeapp</a:t>
            </a:r>
            <a:endParaRPr lang="en-US" sz="1800" dirty="0">
              <a:solidFill>
                <a:schemeClr val="bg2">
                  <a:lumMod val="50000"/>
                </a:schemeClr>
              </a:solidFill>
            </a:endParaRPr>
          </a:p>
          <a:p>
            <a:r>
              <a:rPr lang="en-US" sz="1800" dirty="0">
                <a:solidFill>
                  <a:schemeClr val="bg2">
                    <a:lumMod val="50000"/>
                  </a:schemeClr>
                </a:solidFill>
              </a:rPr>
              <a:t> </a:t>
            </a:r>
            <a:r>
              <a:rPr lang="en-US" sz="1800" b="1" dirty="0" err="1">
                <a:solidFill>
                  <a:schemeClr val="bg2">
                    <a:lumMod val="50000"/>
                  </a:schemeClr>
                </a:solidFill>
              </a:rPr>
              <a:t>SSAR</a:t>
            </a:r>
            <a:r>
              <a:rPr lang="en-US" sz="1800" dirty="0">
                <a:solidFill>
                  <a:schemeClr val="bg2">
                    <a:lumMod val="50000"/>
                  </a:schemeClr>
                </a:solidFill>
              </a:rPr>
              <a:t> (self-reported transcript) https://ssar.selfreportedtranscript.com/Login.aspx </a:t>
            </a:r>
          </a:p>
          <a:p>
            <a:r>
              <a:rPr lang="en-US" sz="1800" b="1" dirty="0">
                <a:solidFill>
                  <a:schemeClr val="bg2">
                    <a:lumMod val="50000"/>
                  </a:schemeClr>
                </a:solidFill>
              </a:rPr>
              <a:t>FAFSA (financial aid form) </a:t>
            </a:r>
            <a:r>
              <a:rPr lang="en-US" sz="1800" dirty="0">
                <a:solidFill>
                  <a:schemeClr val="bg2">
                    <a:lumMod val="50000"/>
                  </a:schemeClr>
                </a:solidFill>
              </a:rPr>
              <a:t>- https://studentaid.gov/h/apply-for-aid/fafsa </a:t>
            </a:r>
          </a:p>
          <a:p>
            <a:r>
              <a:rPr lang="en-US" sz="1800" b="1" dirty="0">
                <a:solidFill>
                  <a:schemeClr val="bg2">
                    <a:lumMod val="50000"/>
                  </a:schemeClr>
                </a:solidFill>
              </a:rPr>
              <a:t>Free ACT Practice </a:t>
            </a:r>
            <a:r>
              <a:rPr lang="en-US" sz="1800" dirty="0">
                <a:solidFill>
                  <a:schemeClr val="bg2">
                    <a:lumMod val="50000"/>
                  </a:schemeClr>
                </a:solidFill>
              </a:rPr>
              <a:t>- https://www.act.org/content/act/en/products-andservices/the-act/test-preparation/free-act-test-prep.html  </a:t>
            </a:r>
          </a:p>
          <a:p>
            <a:r>
              <a:rPr lang="en-US" sz="1800" b="1" dirty="0">
                <a:solidFill>
                  <a:schemeClr val="bg2">
                    <a:lumMod val="50000"/>
                  </a:schemeClr>
                </a:solidFill>
              </a:rPr>
              <a:t>PSAT Scores </a:t>
            </a:r>
            <a:r>
              <a:rPr lang="en-US" sz="1800" dirty="0">
                <a:solidFill>
                  <a:schemeClr val="bg2">
                    <a:lumMod val="50000"/>
                  </a:schemeClr>
                </a:solidFill>
              </a:rPr>
              <a:t>- https://studentscores.collegeboard.org/ </a:t>
            </a:r>
          </a:p>
          <a:p>
            <a:r>
              <a:rPr lang="en-US" sz="1800" b="1" dirty="0">
                <a:solidFill>
                  <a:schemeClr val="bg2">
                    <a:lumMod val="50000"/>
                  </a:schemeClr>
                </a:solidFill>
              </a:rPr>
              <a:t>SAT Practice </a:t>
            </a:r>
            <a:r>
              <a:rPr lang="en-US" sz="1800" dirty="0">
                <a:solidFill>
                  <a:schemeClr val="bg2">
                    <a:lumMod val="50000"/>
                  </a:schemeClr>
                </a:solidFill>
              </a:rPr>
              <a:t>- https://www.khanacademy.org/SAT </a:t>
            </a:r>
          </a:p>
          <a:p>
            <a:r>
              <a:rPr lang="en-US" sz="1800" b="1" dirty="0">
                <a:solidFill>
                  <a:schemeClr val="bg2">
                    <a:lumMod val="50000"/>
                  </a:schemeClr>
                </a:solidFill>
              </a:rPr>
              <a:t>SAT (Register/send scores) </a:t>
            </a:r>
            <a:r>
              <a:rPr lang="en-US" sz="1800" dirty="0">
                <a:solidFill>
                  <a:schemeClr val="bg2">
                    <a:lumMod val="50000"/>
                  </a:schemeClr>
                </a:solidFill>
              </a:rPr>
              <a:t>- https://www.collegeboard.org/ </a:t>
            </a:r>
          </a:p>
        </p:txBody>
      </p:sp>
    </p:spTree>
    <p:extLst>
      <p:ext uri="{BB962C8B-B14F-4D97-AF65-F5344CB8AC3E}">
        <p14:creationId xmlns:p14="http://schemas.microsoft.com/office/powerpoint/2010/main" val="683490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84A92-4E79-25C2-6BD7-C5FA86ADAF71}"/>
              </a:ext>
            </a:extLst>
          </p:cNvPr>
          <p:cNvSpPr>
            <a:spLocks noGrp="1"/>
          </p:cNvSpPr>
          <p:nvPr>
            <p:ph type="title"/>
          </p:nvPr>
        </p:nvSpPr>
        <p:spPr/>
        <p:txBody>
          <a:bodyPr>
            <a:normAutofit fontScale="90000"/>
          </a:bodyPr>
          <a:lstStyle/>
          <a:p>
            <a:r>
              <a:rPr lang="en-US" sz="6000" b="1" dirty="0"/>
              <a:t>INTERNAL ASSESSMENTS (IAS)</a:t>
            </a:r>
          </a:p>
        </p:txBody>
      </p:sp>
      <p:pic>
        <p:nvPicPr>
          <p:cNvPr id="3074" name="Picture 2" descr="Amazon.com : Onyx 100400-200-004-16 Adult Type I Vest Style Life Jacket,  Orange : Sports &amp; Outdoors">
            <a:extLst>
              <a:ext uri="{FF2B5EF4-FFF2-40B4-BE49-F238E27FC236}">
                <a16:creationId xmlns:a16="http://schemas.microsoft.com/office/drawing/2014/main" id="{080BBFBA-8933-763C-7AE8-FB26A41D22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279" y="446562"/>
            <a:ext cx="3520704" cy="38482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B4AE5B-7D51-9347-0372-9E0E0BDA8A64}"/>
              </a:ext>
            </a:extLst>
          </p:cNvPr>
          <p:cNvSpPr txBox="1"/>
          <p:nvPr/>
        </p:nvSpPr>
        <p:spPr>
          <a:xfrm>
            <a:off x="7487884" y="546530"/>
            <a:ext cx="4436126" cy="3170099"/>
          </a:xfrm>
          <a:prstGeom prst="rect">
            <a:avLst/>
          </a:prstGeom>
          <a:noFill/>
        </p:spPr>
        <p:txBody>
          <a:bodyPr wrap="square" rtlCol="0">
            <a:spAutoFit/>
          </a:bodyPr>
          <a:lstStyle/>
          <a:p>
            <a:pPr marL="571500" indent="-571500">
              <a:buFont typeface="Arial" panose="020B0604020202020204" pitchFamily="34" charset="0"/>
              <a:buChar char="•"/>
            </a:pPr>
            <a:r>
              <a:rPr lang="en-US" sz="4000" dirty="0"/>
              <a:t>Every point counts</a:t>
            </a:r>
            <a:r>
              <a:rPr lang="en-US" sz="3200" dirty="0"/>
              <a:t>!</a:t>
            </a:r>
          </a:p>
          <a:p>
            <a:pPr marL="571500" indent="-571500">
              <a:buFont typeface="Arial" panose="020B0604020202020204" pitchFamily="34" charset="0"/>
              <a:buChar char="•"/>
            </a:pPr>
            <a:r>
              <a:rPr lang="en-US" sz="4000" dirty="0"/>
              <a:t>Deadlines!</a:t>
            </a:r>
          </a:p>
          <a:p>
            <a:pPr marL="571500" indent="-571500">
              <a:buFont typeface="Arial" panose="020B0604020202020204" pitchFamily="34" charset="0"/>
              <a:buChar char="•"/>
            </a:pPr>
            <a:r>
              <a:rPr lang="en-US" sz="4000" dirty="0"/>
              <a:t>It is a graduation requirement!</a:t>
            </a:r>
          </a:p>
        </p:txBody>
      </p:sp>
      <p:pic>
        <p:nvPicPr>
          <p:cNvPr id="6" name="Picture 2" descr="Logos and programme models - International Baccalaureate®">
            <a:extLst>
              <a:ext uri="{FF2B5EF4-FFF2-40B4-BE49-F238E27FC236}">
                <a16:creationId xmlns:a16="http://schemas.microsoft.com/office/drawing/2014/main" id="{8C50BA51-D567-B29C-44CF-9BA7C8B8E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0890" y="5379149"/>
            <a:ext cx="1253333" cy="1230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007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7FDB0-933B-C38C-3F0D-A74C6197E61B}"/>
              </a:ext>
            </a:extLst>
          </p:cNvPr>
          <p:cNvSpPr>
            <a:spLocks noGrp="1"/>
          </p:cNvSpPr>
          <p:nvPr>
            <p:ph type="title"/>
          </p:nvPr>
        </p:nvSpPr>
        <p:spPr/>
        <p:txBody>
          <a:bodyPr/>
          <a:lstStyle/>
          <a:p>
            <a:r>
              <a:rPr lang="en-US" b="1" dirty="0"/>
              <a:t>IAs DEADLINES</a:t>
            </a:r>
          </a:p>
        </p:txBody>
      </p:sp>
      <p:pic>
        <p:nvPicPr>
          <p:cNvPr id="5" name="Picture 4">
            <a:extLst>
              <a:ext uri="{FF2B5EF4-FFF2-40B4-BE49-F238E27FC236}">
                <a16:creationId xmlns:a16="http://schemas.microsoft.com/office/drawing/2014/main" id="{635AFF4F-3E34-09A3-20EC-0F5075344789}"/>
              </a:ext>
            </a:extLst>
          </p:cNvPr>
          <p:cNvPicPr>
            <a:picLocks noChangeAspect="1"/>
          </p:cNvPicPr>
          <p:nvPr/>
        </p:nvPicPr>
        <p:blipFill>
          <a:blip r:embed="rId2"/>
          <a:stretch>
            <a:fillRect/>
          </a:stretch>
        </p:blipFill>
        <p:spPr>
          <a:xfrm>
            <a:off x="5000355" y="365125"/>
            <a:ext cx="6217143" cy="6495342"/>
          </a:xfrm>
          <a:prstGeom prst="rect">
            <a:avLst/>
          </a:prstGeom>
        </p:spPr>
      </p:pic>
    </p:spTree>
    <p:extLst>
      <p:ext uri="{BB962C8B-B14F-4D97-AF65-F5344CB8AC3E}">
        <p14:creationId xmlns:p14="http://schemas.microsoft.com/office/powerpoint/2010/main" val="1879367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98E3E-C639-F226-72E6-71F842AF63E5}"/>
              </a:ext>
            </a:extLst>
          </p:cNvPr>
          <p:cNvSpPr>
            <a:spLocks noGrp="1"/>
          </p:cNvSpPr>
          <p:nvPr>
            <p:ph type="title"/>
          </p:nvPr>
        </p:nvSpPr>
        <p:spPr>
          <a:xfrm>
            <a:off x="1267202" y="27001"/>
            <a:ext cx="7975272" cy="1576716"/>
          </a:xfrm>
        </p:spPr>
        <p:txBody>
          <a:bodyPr>
            <a:normAutofit/>
          </a:bodyPr>
          <a:lstStyle/>
          <a:p>
            <a:r>
              <a:rPr lang="en-US" sz="4800" b="1" dirty="0">
                <a:solidFill>
                  <a:schemeClr val="tx1"/>
                </a:solidFill>
                <a:cs typeface="Calibri"/>
              </a:rPr>
              <a:t>External Assessments</a:t>
            </a:r>
            <a:endParaRPr lang="en-US" sz="4800" b="1" dirty="0">
              <a:solidFill>
                <a:schemeClr val="tx1"/>
              </a:solidFill>
            </a:endParaRPr>
          </a:p>
        </p:txBody>
      </p:sp>
      <p:sp>
        <p:nvSpPr>
          <p:cNvPr id="3" name="Content Placeholder 2">
            <a:extLst>
              <a:ext uri="{FF2B5EF4-FFF2-40B4-BE49-F238E27FC236}">
                <a16:creationId xmlns:a16="http://schemas.microsoft.com/office/drawing/2014/main" id="{410810B8-B154-F837-E8A4-23756A6B5B6C}"/>
              </a:ext>
            </a:extLst>
          </p:cNvPr>
          <p:cNvSpPr>
            <a:spLocks noGrp="1"/>
          </p:cNvSpPr>
          <p:nvPr>
            <p:ph sz="half" idx="1"/>
          </p:nvPr>
        </p:nvSpPr>
        <p:spPr>
          <a:xfrm>
            <a:off x="1267202" y="3132943"/>
            <a:ext cx="8554989" cy="1766402"/>
          </a:xfrm>
        </p:spPr>
        <p:txBody>
          <a:bodyPr vert="horz" lIns="91440" tIns="45720" rIns="91440" bIns="45720" rtlCol="0" anchor="ctr">
            <a:noAutofit/>
          </a:bodyPr>
          <a:lstStyle/>
          <a:p>
            <a:pPr>
              <a:lnSpc>
                <a:spcPct val="90000"/>
              </a:lnSpc>
            </a:pPr>
            <a:endParaRPr lang="en-US" sz="1800" dirty="0">
              <a:cs typeface="Calibri"/>
            </a:endParaRPr>
          </a:p>
          <a:p>
            <a:pPr>
              <a:lnSpc>
                <a:spcPct val="90000"/>
              </a:lnSpc>
            </a:pPr>
            <a:r>
              <a:rPr lang="en-US" sz="3600" dirty="0">
                <a:ea typeface="+mn-lt"/>
                <a:cs typeface="+mn-lt"/>
              </a:rPr>
              <a:t>All External Assessments are taken at the end of senior year in April/May. </a:t>
            </a:r>
          </a:p>
          <a:p>
            <a:pPr>
              <a:lnSpc>
                <a:spcPct val="90000"/>
              </a:lnSpc>
            </a:pPr>
            <a:r>
              <a:rPr lang="en-US" sz="3600" dirty="0">
                <a:ea typeface="+mn-lt"/>
                <a:cs typeface="+mn-lt"/>
              </a:rPr>
              <a:t>External assessments are graded by moderators in various parts of the world. </a:t>
            </a:r>
          </a:p>
          <a:p>
            <a:pPr>
              <a:spcBef>
                <a:spcPts val="0"/>
              </a:spcBef>
              <a:spcAft>
                <a:spcPts val="600"/>
              </a:spcAft>
            </a:pPr>
            <a:r>
              <a:rPr lang="en-US" sz="3600" dirty="0">
                <a:ea typeface="+mn-lt"/>
                <a:cs typeface="+mn-lt"/>
              </a:rPr>
              <a:t>Student Takes EA at End of Senior Year</a:t>
            </a:r>
          </a:p>
          <a:p>
            <a:pPr>
              <a:spcBef>
                <a:spcPts val="0"/>
              </a:spcBef>
              <a:spcAft>
                <a:spcPts val="600"/>
              </a:spcAft>
            </a:pPr>
            <a:r>
              <a:rPr lang="en-US" sz="3600" dirty="0">
                <a:ea typeface="+mn-lt"/>
                <a:cs typeface="+mn-lt"/>
              </a:rPr>
              <a:t>Exams are Sent to Moderators</a:t>
            </a:r>
          </a:p>
          <a:p>
            <a:pPr>
              <a:lnSpc>
                <a:spcPct val="90000"/>
              </a:lnSpc>
            </a:pPr>
            <a:endParaRPr lang="en-US" sz="1600" dirty="0"/>
          </a:p>
        </p:txBody>
      </p:sp>
    </p:spTree>
    <p:extLst>
      <p:ext uri="{BB962C8B-B14F-4D97-AF65-F5344CB8AC3E}">
        <p14:creationId xmlns:p14="http://schemas.microsoft.com/office/powerpoint/2010/main" val="2639153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1DC08-1966-0D49-19C7-DEFE9A85BEC2}"/>
              </a:ext>
            </a:extLst>
          </p:cNvPr>
          <p:cNvSpPr>
            <a:spLocks noGrp="1"/>
          </p:cNvSpPr>
          <p:nvPr>
            <p:ph type="title"/>
          </p:nvPr>
        </p:nvSpPr>
        <p:spPr/>
        <p:txBody>
          <a:bodyPr/>
          <a:lstStyle/>
          <a:p>
            <a:r>
              <a:rPr lang="en-US" b="1" dirty="0"/>
              <a:t>DP CORE</a:t>
            </a:r>
          </a:p>
        </p:txBody>
      </p:sp>
      <p:sp>
        <p:nvSpPr>
          <p:cNvPr id="3" name="Content Placeholder 2">
            <a:extLst>
              <a:ext uri="{FF2B5EF4-FFF2-40B4-BE49-F238E27FC236}">
                <a16:creationId xmlns:a16="http://schemas.microsoft.com/office/drawing/2014/main" id="{01700D3A-26B7-D524-0C0F-0BDF23504EF5}"/>
              </a:ext>
            </a:extLst>
          </p:cNvPr>
          <p:cNvSpPr>
            <a:spLocks noGrp="1"/>
          </p:cNvSpPr>
          <p:nvPr>
            <p:ph idx="1"/>
          </p:nvPr>
        </p:nvSpPr>
        <p:spPr>
          <a:xfrm>
            <a:off x="684212" y="360963"/>
            <a:ext cx="10058400" cy="4050792"/>
          </a:xfrm>
        </p:spPr>
        <p:txBody>
          <a:bodyPr>
            <a:normAutofit/>
          </a:bodyPr>
          <a:lstStyle/>
          <a:p>
            <a:r>
              <a:rPr lang="en-US" sz="4000" dirty="0"/>
              <a:t>The theory of knowledge (</a:t>
            </a:r>
            <a:r>
              <a:rPr lang="en-US" sz="4000" b="1" dirty="0"/>
              <a:t>TOK</a:t>
            </a:r>
            <a:r>
              <a:rPr lang="en-US" sz="4000" dirty="0"/>
              <a:t>) and extended essay (</a:t>
            </a:r>
            <a:r>
              <a:rPr lang="en-US" sz="4000" b="1" dirty="0"/>
              <a:t>EE</a:t>
            </a:r>
            <a:r>
              <a:rPr lang="en-US" sz="4000" dirty="0"/>
              <a:t>) components are awarded individual grades and, collectively, can contribute up to 3 additional points towards the overall diploma score.</a:t>
            </a:r>
          </a:p>
        </p:txBody>
      </p:sp>
      <p:pic>
        <p:nvPicPr>
          <p:cNvPr id="4" name="Picture 2" descr="Logos and programme models - International Baccalaureate®">
            <a:extLst>
              <a:ext uri="{FF2B5EF4-FFF2-40B4-BE49-F238E27FC236}">
                <a16:creationId xmlns:a16="http://schemas.microsoft.com/office/drawing/2014/main" id="{3C071492-087D-6546-BADF-DA61E76378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0896" y="5379149"/>
            <a:ext cx="1253333" cy="12304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A picture containing diagram&#10;&#10;Description automatically generated">
            <a:extLst>
              <a:ext uri="{FF2B5EF4-FFF2-40B4-BE49-F238E27FC236}">
                <a16:creationId xmlns:a16="http://schemas.microsoft.com/office/drawing/2014/main" id="{207615F9-4094-050E-F181-64D645ED7FB2}"/>
              </a:ext>
            </a:extLst>
          </p:cNvPr>
          <p:cNvPicPr>
            <a:picLocks noChangeAspect="1"/>
          </p:cNvPicPr>
          <p:nvPr/>
        </p:nvPicPr>
        <p:blipFill>
          <a:blip r:embed="rId3"/>
          <a:stretch>
            <a:fillRect/>
          </a:stretch>
        </p:blipFill>
        <p:spPr>
          <a:xfrm>
            <a:off x="5402766" y="4638487"/>
            <a:ext cx="3876907" cy="1651222"/>
          </a:xfrm>
          <a:prstGeom prst="rect">
            <a:avLst/>
          </a:prstGeom>
        </p:spPr>
      </p:pic>
    </p:spTree>
    <p:extLst>
      <p:ext uri="{BB962C8B-B14F-4D97-AF65-F5344CB8AC3E}">
        <p14:creationId xmlns:p14="http://schemas.microsoft.com/office/powerpoint/2010/main" val="6731921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179</TotalTime>
  <Words>4744</Words>
  <Application>Microsoft Office PowerPoint</Application>
  <PresentationFormat>Widescreen</PresentationFormat>
  <Paragraphs>544</Paragraphs>
  <Slides>51</Slides>
  <Notes>33</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51</vt:i4>
      </vt:variant>
    </vt:vector>
  </HeadingPairs>
  <TitlesOfParts>
    <vt:vector size="66" baseType="lpstr">
      <vt:lpstr>Arial</vt:lpstr>
      <vt:lpstr>Brush Script MT</vt:lpstr>
      <vt:lpstr>Calibri</vt:lpstr>
      <vt:lpstr>Calibri Light</vt:lpstr>
      <vt:lpstr>Cavolini</vt:lpstr>
      <vt:lpstr>Century Gothic</vt:lpstr>
      <vt:lpstr>Montserrat</vt:lpstr>
      <vt:lpstr>NeutrifStudio-Regular</vt:lpstr>
      <vt:lpstr>Proxima Nova</vt:lpstr>
      <vt:lpstr>Proxima Nova Semibold</vt:lpstr>
      <vt:lpstr>Wingdings</vt:lpstr>
      <vt:lpstr>Wingdings 3</vt:lpstr>
      <vt:lpstr>Slice</vt:lpstr>
      <vt:lpstr>Office Theme</vt:lpstr>
      <vt:lpstr>Adobe Acrobat Document</vt:lpstr>
      <vt:lpstr>Hillsborough  High School   junior Night</vt:lpstr>
      <vt:lpstr>How do I get my IB DIPLOMA?</vt:lpstr>
      <vt:lpstr>IB Diploma requirements</vt:lpstr>
      <vt:lpstr>How subjects are graded</vt:lpstr>
      <vt:lpstr>SPANISH B SL</vt:lpstr>
      <vt:lpstr>INTERNAL ASSESSMENTS (IAS)</vt:lpstr>
      <vt:lpstr>IAs DEADLINES</vt:lpstr>
      <vt:lpstr>External Assessments</vt:lpstr>
      <vt:lpstr>DP CORE</vt:lpstr>
      <vt:lpstr>EE AND TOK</vt:lpstr>
      <vt:lpstr>Cas hours</vt:lpstr>
      <vt:lpstr>CANDIDATE 003352</vt:lpstr>
      <vt:lpstr>CANDIDATE 003352</vt:lpstr>
      <vt:lpstr>CANDIDATE 003358 </vt:lpstr>
      <vt:lpstr>CANDIDATE 003358</vt:lpstr>
      <vt:lpstr>CANDIDATE 003358</vt:lpstr>
      <vt:lpstr> </vt:lpstr>
      <vt:lpstr>Let's Apply to College</vt:lpstr>
      <vt:lpstr>Important Dates</vt:lpstr>
      <vt:lpstr>Laying the foundation</vt:lpstr>
      <vt:lpstr>What should be happening Now?</vt:lpstr>
      <vt:lpstr>Senior Schedule and Grades</vt:lpstr>
      <vt:lpstr>SAT/ACT Practice  TIP: Implement a practice plan now. Test scores play a big role in college admissions and scholarships. </vt:lpstr>
      <vt:lpstr>SAT and ACT Registration</vt:lpstr>
      <vt:lpstr>School/Academic Resume</vt:lpstr>
      <vt:lpstr>Building a college list</vt:lpstr>
      <vt:lpstr>Researching Colleges</vt:lpstr>
      <vt:lpstr>Say hello to Xello</vt:lpstr>
      <vt:lpstr>Colleges consider</vt:lpstr>
      <vt:lpstr>Finalizing the Details</vt:lpstr>
      <vt:lpstr>How many Colleges should I apply to?</vt:lpstr>
      <vt:lpstr>Application Types and Deadlines</vt:lpstr>
      <vt:lpstr>What is common application?</vt:lpstr>
      <vt:lpstr>Common Black College application</vt:lpstr>
      <vt:lpstr>College application process</vt:lpstr>
      <vt:lpstr>COMMON APP ESSAY</vt:lpstr>
      <vt:lpstr>Need help writing a good essay?</vt:lpstr>
      <vt:lpstr>FERPA</vt:lpstr>
      <vt:lpstr>Military Options </vt:lpstr>
      <vt:lpstr>PAYING FOR Postsecondary Education</vt:lpstr>
      <vt:lpstr>PowerPoint Presentation</vt:lpstr>
      <vt:lpstr>Financial aid</vt:lpstr>
      <vt:lpstr>FAFSA</vt:lpstr>
      <vt:lpstr>Four main types of financial aid</vt:lpstr>
      <vt:lpstr>Florida bright futures scholarship program  2023-2024 info</vt:lpstr>
      <vt:lpstr>TOP TIPS For SCHOLARSHIPs </vt:lpstr>
      <vt:lpstr>Financial Aid: Things you can do now</vt:lpstr>
      <vt:lpstr>NCAA ELIGIBILITY</vt:lpstr>
      <vt:lpstr>NAIA Eligibility</vt:lpstr>
      <vt:lpstr>Summer Checklist</vt:lpstr>
      <vt:lpstr>Common Websites for accounts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Junior college and carrer lesson</dc:title>
  <dc:creator>Kathryn Ferriero</dc:creator>
  <cp:lastModifiedBy>Lesley Morter</cp:lastModifiedBy>
  <cp:revision>3</cp:revision>
  <cp:lastPrinted>2023-04-04T14:51:31Z</cp:lastPrinted>
  <dcterms:created xsi:type="dcterms:W3CDTF">2022-03-01T19:04:42Z</dcterms:created>
  <dcterms:modified xsi:type="dcterms:W3CDTF">2024-03-21T19:47:52Z</dcterms:modified>
</cp:coreProperties>
</file>